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80" r:id="rId3"/>
    <p:sldId id="306" r:id="rId4"/>
    <p:sldId id="281" r:id="rId5"/>
    <p:sldId id="310" r:id="rId6"/>
    <p:sldId id="287" r:id="rId7"/>
    <p:sldId id="300" r:id="rId8"/>
    <p:sldId id="288" r:id="rId9"/>
    <p:sldId id="289" r:id="rId10"/>
    <p:sldId id="290" r:id="rId11"/>
    <p:sldId id="291" r:id="rId12"/>
    <p:sldId id="292" r:id="rId13"/>
    <p:sldId id="293" r:id="rId14"/>
    <p:sldId id="308" r:id="rId15"/>
    <p:sldId id="294" r:id="rId16"/>
    <p:sldId id="311" r:id="rId17"/>
    <p:sldId id="309" r:id="rId18"/>
    <p:sldId id="296" r:id="rId19"/>
    <p:sldId id="282" r:id="rId20"/>
    <p:sldId id="279" r:id="rId21"/>
    <p:sldId id="257" r:id="rId22"/>
    <p:sldId id="258" r:id="rId23"/>
    <p:sldId id="260" r:id="rId24"/>
    <p:sldId id="283" r:id="rId25"/>
    <p:sldId id="305" r:id="rId26"/>
    <p:sldId id="302" r:id="rId27"/>
    <p:sldId id="284" r:id="rId28"/>
    <p:sldId id="271" r:id="rId29"/>
    <p:sldId id="272" r:id="rId30"/>
    <p:sldId id="285" r:id="rId31"/>
    <p:sldId id="297" r:id="rId32"/>
    <p:sldId id="298" r:id="rId33"/>
    <p:sldId id="299" r:id="rId34"/>
    <p:sldId id="286" r:id="rId35"/>
    <p:sldId id="304" r:id="rId36"/>
    <p:sldId id="303" r:id="rId37"/>
    <p:sldId id="301" r:id="rId38"/>
    <p:sldId id="307" r:id="rId3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5" d="100"/>
          <a:sy n="85" d="100"/>
        </p:scale>
        <p:origin x="63" y="489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10/24/2018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k 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a-DK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da-DK"/>
              <a:t>Klik for at redigere i master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vne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10/24/2018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nner med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a-DK"/>
              <a:t>Klik på ikonet for at tilføje et billede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a-DK"/>
              <a:t>Klik på ikonet for at tilføje et billede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a-DK"/>
              <a:t>Klik på ikonet for at tilføje et billede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10/24/2018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10/24/2018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10/24/2018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10/24/2018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10/24/2018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10/24/2018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10/24/2018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a-DK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10/24/2018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e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7.e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hyperlink" Target="http://mailto:stinahk@gmail.com" TargetMode="Externa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4550979"/>
          </a:xfrm>
        </p:spPr>
        <p:txBody>
          <a:bodyPr/>
          <a:lstStyle/>
          <a:p>
            <a:r>
              <a:rPr lang="da-DK" dirty="0"/>
              <a:t>Hillerød Jagtforenings</a:t>
            </a:r>
            <a:br>
              <a:rPr lang="da-DK" dirty="0"/>
            </a:br>
            <a:r>
              <a:rPr lang="da-DK" dirty="0"/>
              <a:t>Generalforsamling 2018</a:t>
            </a:r>
          </a:p>
        </p:txBody>
      </p:sp>
    </p:spTree>
    <p:extLst>
      <p:ext uri="{BB962C8B-B14F-4D97-AF65-F5344CB8AC3E}">
        <p14:creationId xmlns:p14="http://schemas.microsoft.com/office/powerpoint/2010/main" val="32382697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Formandens beretning</a:t>
            </a:r>
            <a:br>
              <a:rPr lang="da-DK" dirty="0"/>
            </a:br>
            <a:r>
              <a:rPr lang="da-DK" dirty="0"/>
              <a:t>Flugtskydning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Her er der ikke sket noget nyt i det forgangne år.</a:t>
            </a:r>
          </a:p>
          <a:p>
            <a:r>
              <a:rPr lang="da-DK" dirty="0"/>
              <a:t>Vi prøver fortsat løbende at finde nye muligheder for foreningens medlemmer</a:t>
            </a:r>
          </a:p>
        </p:txBody>
      </p:sp>
    </p:spTree>
    <p:extLst>
      <p:ext uri="{BB962C8B-B14F-4D97-AF65-F5344CB8AC3E}">
        <p14:creationId xmlns:p14="http://schemas.microsoft.com/office/powerpoint/2010/main" val="34911043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Formandens beretning</a:t>
            </a:r>
            <a:br>
              <a:rPr lang="da-DK" dirty="0"/>
            </a:br>
            <a:r>
              <a:rPr lang="da-DK" dirty="0"/>
              <a:t>Hundetræning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Der har igen i år været afholdt:</a:t>
            </a:r>
          </a:p>
          <a:p>
            <a:pPr lvl="1"/>
            <a:r>
              <a:rPr lang="da-DK" dirty="0"/>
              <a:t>Lydighedstræning</a:t>
            </a:r>
          </a:p>
          <a:p>
            <a:pPr lvl="1"/>
            <a:r>
              <a:rPr lang="da-DK" dirty="0"/>
              <a:t>Apporteringstræning</a:t>
            </a:r>
          </a:p>
          <a:p>
            <a:pPr lvl="1"/>
            <a:r>
              <a:rPr lang="da-DK" dirty="0"/>
              <a:t>Hvalpetræning</a:t>
            </a:r>
          </a:p>
          <a:p>
            <a:pPr lvl="1"/>
            <a:r>
              <a:rPr lang="da-DK" dirty="0"/>
              <a:t>Det lykkedes ikke at gennemføre vores apporteringsprøve</a:t>
            </a:r>
          </a:p>
          <a:p>
            <a:r>
              <a:rPr lang="da-DK" dirty="0"/>
              <a:t>Julie la Cour gjorde en stor indsats i vinter/forår, hvorefter Niels </a:t>
            </a:r>
            <a:r>
              <a:rPr lang="da-DK" dirty="0" err="1"/>
              <a:t>Linsaa</a:t>
            </a:r>
            <a:r>
              <a:rPr lang="da-DK" dirty="0"/>
              <a:t> trådte til. Tak for hjælpen.</a:t>
            </a:r>
          </a:p>
          <a:p>
            <a:r>
              <a:rPr lang="da-DK" dirty="0"/>
              <a:t>Vi har behov for nye kræfter i den kommende sæson, er der nogle der vil hjælpe?</a:t>
            </a:r>
          </a:p>
        </p:txBody>
      </p:sp>
    </p:spTree>
    <p:extLst>
      <p:ext uri="{BB962C8B-B14F-4D97-AF65-F5344CB8AC3E}">
        <p14:creationId xmlns:p14="http://schemas.microsoft.com/office/powerpoint/2010/main" val="32859046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Formandens beretning</a:t>
            </a:r>
            <a:br>
              <a:rPr lang="da-DK" dirty="0"/>
            </a:br>
            <a:r>
              <a:rPr lang="da-DK" dirty="0"/>
              <a:t>Rævehagl</a:t>
            </a:r>
            <a:br>
              <a:rPr lang="da-DK" dirty="0"/>
            </a:b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Det er desværre ikke lykkedes at få foreningsbladet ud i år. Dette skyldes manglende kræfter fra formanden.</a:t>
            </a:r>
          </a:p>
          <a:p>
            <a:r>
              <a:rPr lang="da-DK" dirty="0"/>
              <a:t>Vi mangler en ny redaktør af bladet. Nogle der vil hjælpe?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0483715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Formandens beretning</a:t>
            </a:r>
            <a:br>
              <a:rPr lang="da-DK" dirty="0"/>
            </a:br>
            <a:r>
              <a:rPr lang="da-DK" dirty="0"/>
              <a:t>Jagttegnsskolen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1103311" y="2052918"/>
            <a:ext cx="9583387" cy="4195481"/>
          </a:xfrm>
        </p:spPr>
        <p:txBody>
          <a:bodyPr>
            <a:normAutofit/>
          </a:bodyPr>
          <a:lstStyle/>
          <a:p>
            <a:r>
              <a:rPr lang="da-DK" dirty="0"/>
              <a:t>Vi havde et hold på 16 elever i år</a:t>
            </a:r>
          </a:p>
          <a:p>
            <a:pPr lvl="1"/>
            <a:r>
              <a:rPr lang="da-DK" dirty="0"/>
              <a:t>Af disse bestod 14</a:t>
            </a:r>
          </a:p>
          <a:p>
            <a:r>
              <a:rPr lang="da-DK" dirty="0"/>
              <a:t>Det har været et godt hold med rimeligt engagement.</a:t>
            </a:r>
          </a:p>
          <a:p>
            <a:r>
              <a:rPr lang="da-DK" dirty="0"/>
              <a:t>Der ser foreløbigt ud til at være pæn interesse for det kommende års kursus.</a:t>
            </a:r>
          </a:p>
          <a:p>
            <a:r>
              <a:rPr lang="da-DK" dirty="0"/>
              <a:t>Der er forholdsvis meget nyt stof til den kommende sæson, med ændringer til både lovgivning og pensum.</a:t>
            </a:r>
          </a:p>
          <a:p>
            <a:pPr marL="0" indent="0">
              <a:buNone/>
            </a:pPr>
            <a:endParaRPr lang="da-DK" dirty="0"/>
          </a:p>
          <a:p>
            <a:r>
              <a:rPr lang="da-DK" dirty="0"/>
              <a:t>Tak til Jørgen for godt samarbejde omkring undervisningen</a:t>
            </a:r>
          </a:p>
          <a:p>
            <a:endParaRPr lang="da-DK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087003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445C21-60EC-49DC-A632-43A9266C77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Formandens beretning </a:t>
            </a:r>
            <a:br>
              <a:rPr lang="da-DK" dirty="0"/>
            </a:br>
            <a:r>
              <a:rPr lang="da-DK" dirty="0"/>
              <a:t>Regulering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3CD435BF-E688-4770-B650-717410B5D7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Jægerrådet i Hillerød, der er en sammenslutning af de 5 jagtforeninger i Hillerød Kommune, forestår jagt og reguleringsarbejdet på kommunens arealer.</a:t>
            </a:r>
          </a:p>
          <a:p>
            <a:r>
              <a:rPr lang="da-DK" dirty="0"/>
              <a:t>Hillerød Jagtforenings medlemmer har deltaget i de aktiviteter, der gennemføres af jægerrådet.</a:t>
            </a:r>
          </a:p>
          <a:p>
            <a:pPr lvl="1"/>
            <a:r>
              <a:rPr lang="da-DK" dirty="0"/>
              <a:t>Faktisk kommer langt de fleste deltagere fra HJ</a:t>
            </a:r>
          </a:p>
          <a:p>
            <a:r>
              <a:rPr lang="da-DK" dirty="0"/>
              <a:t>I 2018 er der reguleret rågeunger, mink og ræve. </a:t>
            </a:r>
          </a:p>
          <a:p>
            <a:r>
              <a:rPr lang="da-DK" dirty="0"/>
              <a:t>Regulering af rågeunder gennemføres både på kommunale og private arealer. </a:t>
            </a:r>
          </a:p>
          <a:p>
            <a:r>
              <a:rPr lang="da-DK" dirty="0"/>
              <a:t>Alle der ønskede at deltage i rågeregulering deltog og vi havde flere nye kolonier med i år.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6935927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Formandens beretning</a:t>
            </a:r>
            <a:br>
              <a:rPr lang="da-DK" dirty="0"/>
            </a:br>
            <a:r>
              <a:rPr lang="da-DK" dirty="0"/>
              <a:t>Jagt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a-DK" dirty="0"/>
              <a:t>Vi har igen i år modtaget invitation fra Jægerrådet i Hillerød til </a:t>
            </a:r>
            <a:r>
              <a:rPr lang="da-DK" dirty="0" err="1"/>
              <a:t>nyjæger</a:t>
            </a:r>
            <a:r>
              <a:rPr lang="da-DK" dirty="0"/>
              <a:t> jagter på kommunens arealer.</a:t>
            </a:r>
          </a:p>
          <a:p>
            <a:pPr lvl="1"/>
            <a:r>
              <a:rPr lang="da-DK" dirty="0"/>
              <a:t>I det forgangne år er der afholdt 3 </a:t>
            </a:r>
            <a:r>
              <a:rPr lang="da-DK" dirty="0" err="1"/>
              <a:t>nyjægerjagter</a:t>
            </a:r>
            <a:r>
              <a:rPr lang="da-DK" dirty="0"/>
              <a:t> med god tilslutning</a:t>
            </a:r>
          </a:p>
          <a:p>
            <a:r>
              <a:rPr lang="da-DK" dirty="0"/>
              <a:t>Der er modtaget invitationer fra Naturstyrelsen til jagter i </a:t>
            </a:r>
            <a:r>
              <a:rPr lang="da-DK" dirty="0" err="1"/>
              <a:t>Grønnæsse</a:t>
            </a:r>
            <a:r>
              <a:rPr lang="da-DK" dirty="0"/>
              <a:t> og Ullerup Skov. Tilmelding til lodtrækning kan nås endnu.</a:t>
            </a:r>
          </a:p>
          <a:p>
            <a:r>
              <a:rPr lang="da-DK" dirty="0"/>
              <a:t>Med henblik på at skaffe flere jagtmuligheder for medlemmerne, blev interessen for strandjagt undersøgt ved en introduktion til strandjagt. </a:t>
            </a:r>
          </a:p>
          <a:p>
            <a:r>
              <a:rPr lang="da-DK" dirty="0"/>
              <a:t>Hillerød Jagtforening har investeret i 2 jagtpramme med tilhørende udstyr. </a:t>
            </a:r>
          </a:p>
          <a:p>
            <a:pPr lvl="1"/>
            <a:r>
              <a:rPr lang="da-DK" dirty="0"/>
              <a:t>Disse udlånes af foreningen mod et mindre tilskud til vedligehold.</a:t>
            </a:r>
          </a:p>
          <a:p>
            <a:pPr lvl="1"/>
            <a:r>
              <a:rPr lang="da-DK" dirty="0"/>
              <a:t>Prammene ligger i perioden 1. september til 31. januar på stranden ved Store Havelse med direkte adgang til Roskilde Fjord. Kontakt Peter Vinding.</a:t>
            </a:r>
          </a:p>
          <a:p>
            <a:pPr marL="457200" lvl="1" indent="0">
              <a:buNone/>
            </a:pPr>
            <a:endParaRPr lang="da-DK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089091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C0C7898-E1B4-489C-A364-9A6B4939BF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Formandens beretning</a:t>
            </a:r>
            <a:br>
              <a:rPr lang="da-DK" dirty="0"/>
            </a:br>
            <a:r>
              <a:rPr lang="da-DK" dirty="0"/>
              <a:t>Jagt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D2FABF3F-3E7E-486C-A16F-CB016961A6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6111" y="2037928"/>
            <a:ext cx="8946541" cy="4195481"/>
          </a:xfrm>
        </p:spPr>
        <p:txBody>
          <a:bodyPr/>
          <a:lstStyle/>
          <a:p>
            <a:r>
              <a:rPr lang="da-DK" dirty="0"/>
              <a:t>Det er i lighed med sidste år lykkedes at tilbyde havjagt. Det er en billig og spændende jagtform, med mulighed for mange skud i bøssen. Husk at tilmelde jer en af de syv jagtdage.</a:t>
            </a:r>
          </a:p>
          <a:p>
            <a:pPr lvl="1"/>
            <a:r>
              <a:rPr lang="da-DK" dirty="0"/>
              <a:t>Tak til Søren </a:t>
            </a:r>
            <a:r>
              <a:rPr lang="da-DK" dirty="0" err="1"/>
              <a:t>Holkjær</a:t>
            </a:r>
            <a:r>
              <a:rPr lang="da-DK" dirty="0"/>
              <a:t> &amp; Michaell Jørgensen for </a:t>
            </a:r>
            <a:r>
              <a:rPr lang="da-DK" dirty="0" err="1"/>
              <a:t>inititativet</a:t>
            </a:r>
            <a:r>
              <a:rPr lang="da-DK"/>
              <a:t>. 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4924158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E97DC5-1019-4673-BD9E-E760F5E755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Formandens beretning</a:t>
            </a:r>
            <a:br>
              <a:rPr lang="da-DK" dirty="0"/>
            </a:br>
            <a:r>
              <a:rPr lang="da-DK" dirty="0"/>
              <a:t>Aktiviteter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E7A9EF2E-2174-41EA-891D-F7E46E206D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6111" y="2010973"/>
            <a:ext cx="8946541" cy="4195481"/>
          </a:xfrm>
        </p:spPr>
        <p:txBody>
          <a:bodyPr/>
          <a:lstStyle/>
          <a:p>
            <a:r>
              <a:rPr lang="da-DK" dirty="0"/>
              <a:t>Der blev i sidste sæson gennemført 4 foreningsaftener</a:t>
            </a:r>
          </a:p>
          <a:p>
            <a:pPr lvl="1"/>
            <a:r>
              <a:rPr lang="da-DK" dirty="0"/>
              <a:t>To om jagt i udlandet</a:t>
            </a:r>
          </a:p>
          <a:p>
            <a:pPr lvl="1"/>
            <a:r>
              <a:rPr lang="da-DK" dirty="0"/>
              <a:t>En om ammunition</a:t>
            </a:r>
          </a:p>
          <a:p>
            <a:pPr lvl="1"/>
            <a:r>
              <a:rPr lang="da-DK" dirty="0"/>
              <a:t>En om råvildt og forvaltning</a:t>
            </a:r>
          </a:p>
          <a:p>
            <a:r>
              <a:rPr lang="da-DK" dirty="0"/>
              <a:t>Efter 3 år med foreningsaftener trækker Jørgen sig tilbage som ansvarlig. Tak for en stor indsats.</a:t>
            </a:r>
          </a:p>
          <a:p>
            <a:r>
              <a:rPr lang="da-DK" dirty="0"/>
              <a:t>Vi har brug for hjælp til at videreføre foreningsaftenerne. Er der nogle som vil træde til?</a:t>
            </a:r>
          </a:p>
          <a:p>
            <a:pPr lvl="1"/>
            <a:r>
              <a:rPr lang="da-DK" dirty="0"/>
              <a:t>Evt. 2 som kunne deles om opgaven?</a:t>
            </a:r>
          </a:p>
          <a:p>
            <a:r>
              <a:rPr lang="da-DK" dirty="0"/>
              <a:t>Der bliver arrangeret gourmet aften i Januar/Februar</a:t>
            </a:r>
          </a:p>
        </p:txBody>
      </p:sp>
    </p:spTree>
    <p:extLst>
      <p:ext uri="{BB962C8B-B14F-4D97-AF65-F5344CB8AC3E}">
        <p14:creationId xmlns:p14="http://schemas.microsoft.com/office/powerpoint/2010/main" val="1287419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Formandens beretning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1103312" y="1346356"/>
            <a:ext cx="8946541" cy="4902043"/>
          </a:xfrm>
        </p:spPr>
        <p:txBody>
          <a:bodyPr>
            <a:normAutofit fontScale="92500" lnSpcReduction="20000"/>
          </a:bodyPr>
          <a:lstStyle/>
          <a:p>
            <a:r>
              <a:rPr lang="da-DK" dirty="0"/>
              <a:t>Tak til bestyrelsen for godt og konstruktivt samarbejde.</a:t>
            </a:r>
          </a:p>
          <a:p>
            <a:r>
              <a:rPr lang="da-DK" dirty="0"/>
              <a:t>Mange andre har bidraget med stort og småt i foreningen. At de ikke har været nævnt her skyldes formentlig formandens generelle glemsomhed </a:t>
            </a:r>
            <a:r>
              <a:rPr lang="da-DK" dirty="0">
                <a:sym typeface="Wingdings" panose="05000000000000000000" pitchFamily="2" charset="2"/>
              </a:rPr>
              <a:t></a:t>
            </a:r>
            <a:r>
              <a:rPr lang="da-DK" dirty="0"/>
              <a:t>.</a:t>
            </a:r>
          </a:p>
          <a:p>
            <a:r>
              <a:rPr lang="da-DK" dirty="0"/>
              <a:t>Stor TAK til </a:t>
            </a:r>
            <a:r>
              <a:rPr lang="da-DK" b="1" dirty="0"/>
              <a:t>ALLE</a:t>
            </a:r>
            <a:r>
              <a:rPr lang="da-DK" dirty="0"/>
              <a:t> som støtter og bidrager i foreningen</a:t>
            </a:r>
          </a:p>
          <a:p>
            <a:r>
              <a:rPr lang="da-DK" dirty="0"/>
              <a:t>Mit mål ved indtrædelsen i bestyrelsen var at få ro internt i bestyrelsen og mulighed for at arbejde konstruktivt.</a:t>
            </a:r>
          </a:p>
          <a:p>
            <a:r>
              <a:rPr lang="da-DK" dirty="0"/>
              <a:t>Julie har valgt at forlade Hillerød Jagtforening og udtræder af bestyrelsen. Vi har fundet en </a:t>
            </a:r>
            <a:r>
              <a:rPr lang="da-DK" dirty="0" err="1"/>
              <a:t>nyjæger</a:t>
            </a:r>
            <a:r>
              <a:rPr lang="da-DK" dirty="0"/>
              <a:t> som gerne vil bidrage til arbejdet i bestyrelsen. </a:t>
            </a:r>
          </a:p>
          <a:p>
            <a:pPr lvl="1"/>
            <a:r>
              <a:rPr lang="da-DK" dirty="0"/>
              <a:t>Martin </a:t>
            </a:r>
            <a:r>
              <a:rPr lang="da-DK" dirty="0" err="1"/>
              <a:t>Deren</a:t>
            </a:r>
            <a:endParaRPr lang="da-DK" dirty="0"/>
          </a:p>
          <a:p>
            <a:r>
              <a:rPr lang="da-DK" dirty="0"/>
              <a:t>Derudover vil jeg tillade mig at anmode generalforsamlingen om at genvælge:</a:t>
            </a:r>
          </a:p>
          <a:p>
            <a:pPr lvl="1"/>
            <a:r>
              <a:rPr lang="da-DK" dirty="0"/>
              <a:t>Jægerrådsformand, Sekretær og meget andet: Jørgen Jacobsen</a:t>
            </a:r>
          </a:p>
          <a:p>
            <a:pPr lvl="1"/>
            <a:r>
              <a:rPr lang="da-DK" dirty="0"/>
              <a:t>De 2 suppleanter: Michaell Jørgensen og Knud Larsen.</a:t>
            </a:r>
          </a:p>
        </p:txBody>
      </p:sp>
    </p:spTree>
    <p:extLst>
      <p:ext uri="{BB962C8B-B14F-4D97-AF65-F5344CB8AC3E}">
        <p14:creationId xmlns:p14="http://schemas.microsoft.com/office/powerpoint/2010/main" val="2763688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Dagsorden</a:t>
            </a:r>
          </a:p>
        </p:txBody>
      </p:sp>
      <p:sp>
        <p:nvSpPr>
          <p:cNvPr id="4" name="Højrepil 3"/>
          <p:cNvSpPr/>
          <p:nvPr/>
        </p:nvSpPr>
        <p:spPr>
          <a:xfrm>
            <a:off x="700588" y="2128214"/>
            <a:ext cx="740980" cy="19706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5" name="Pladsholder til indhold 2">
            <a:extLst>
              <a:ext uri="{FF2B5EF4-FFF2-40B4-BE49-F238E27FC236}">
                <a16:creationId xmlns:a16="http://schemas.microsoft.com/office/drawing/2014/main" id="{487843D6-F87D-4C3E-8FD0-A7A9BF272D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15966" y="1357532"/>
            <a:ext cx="9279462" cy="4890867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da-DK" dirty="0"/>
              <a:t>Valg af dirigent og referent</a:t>
            </a:r>
          </a:p>
          <a:p>
            <a:pPr marL="457200" indent="-457200">
              <a:buFont typeface="+mj-lt"/>
              <a:buAutoNum type="arabicPeriod"/>
            </a:pPr>
            <a:r>
              <a:rPr lang="da-DK" dirty="0"/>
              <a:t>Formandens beretning</a:t>
            </a:r>
          </a:p>
          <a:p>
            <a:pPr marL="457200" indent="-457200">
              <a:buFont typeface="+mj-lt"/>
              <a:buAutoNum type="arabicPeriod"/>
            </a:pPr>
            <a:r>
              <a:rPr lang="da-DK" dirty="0"/>
              <a:t>Fremlæggelse af regnskab</a:t>
            </a:r>
          </a:p>
          <a:p>
            <a:pPr marL="457200" indent="-457200">
              <a:buFont typeface="+mj-lt"/>
              <a:buAutoNum type="arabicPeriod"/>
            </a:pPr>
            <a:r>
              <a:rPr lang="da-DK" dirty="0"/>
              <a:t>Indkomne forslag</a:t>
            </a:r>
          </a:p>
          <a:p>
            <a:pPr marL="857250" lvl="1" indent="-457200">
              <a:buFont typeface="+mj-lt"/>
              <a:buAutoNum type="arabicPeriod"/>
            </a:pPr>
            <a:r>
              <a:rPr lang="da-DK" dirty="0"/>
              <a:t>Vedtægtsændring</a:t>
            </a:r>
          </a:p>
          <a:p>
            <a:pPr marL="857250" lvl="1" indent="-457200">
              <a:buFont typeface="+mj-lt"/>
              <a:buAutoNum type="arabicPeriod"/>
            </a:pPr>
            <a:r>
              <a:rPr lang="da-DK" dirty="0"/>
              <a:t>Forslag fra Vagn Sangill</a:t>
            </a:r>
          </a:p>
          <a:p>
            <a:pPr marL="457200" indent="-457200">
              <a:buFont typeface="+mj-lt"/>
              <a:buAutoNum type="arabicPeriod"/>
            </a:pPr>
            <a:r>
              <a:rPr lang="da-DK" dirty="0"/>
              <a:t>Fastsættelse af kontingent og budget til godkendelse</a:t>
            </a:r>
          </a:p>
          <a:p>
            <a:pPr marL="457200" indent="-457200">
              <a:buFont typeface="+mj-lt"/>
              <a:buAutoNum type="arabicPeriod"/>
            </a:pPr>
            <a:r>
              <a:rPr lang="da-DK" dirty="0"/>
              <a:t>Valg</a:t>
            </a:r>
          </a:p>
          <a:p>
            <a:pPr marL="857250" lvl="1" indent="-457200">
              <a:buFont typeface="+mj-lt"/>
              <a:buAutoNum type="alphaLcParenR"/>
            </a:pPr>
            <a:r>
              <a:rPr lang="da-DK" dirty="0"/>
              <a:t>Bestyrelsesmedlemmer</a:t>
            </a:r>
          </a:p>
          <a:p>
            <a:pPr marL="857250" lvl="1" indent="-457200">
              <a:buFont typeface="+mj-lt"/>
              <a:buAutoNum type="alphaLcParenR"/>
            </a:pPr>
            <a:r>
              <a:rPr lang="da-DK" dirty="0"/>
              <a:t>Bestyrelsessuppleanter</a:t>
            </a:r>
          </a:p>
          <a:p>
            <a:pPr marL="857250" lvl="1" indent="-457200">
              <a:buFont typeface="+mj-lt"/>
              <a:buAutoNum type="alphaLcParenR"/>
            </a:pPr>
            <a:r>
              <a:rPr lang="da-DK" dirty="0"/>
              <a:t>2 Revisorer</a:t>
            </a:r>
          </a:p>
          <a:p>
            <a:pPr marL="857250" lvl="1" indent="-457200">
              <a:buFont typeface="+mj-lt"/>
              <a:buAutoNum type="alphaLcParenR"/>
            </a:pPr>
            <a:r>
              <a:rPr lang="da-DK" dirty="0"/>
              <a:t>1 Revisorsuppleant</a:t>
            </a:r>
          </a:p>
          <a:p>
            <a:pPr marL="457200" indent="-457200">
              <a:buFont typeface="+mj-lt"/>
              <a:buAutoNum type="arabicPeriod"/>
            </a:pPr>
            <a:r>
              <a:rPr lang="da-DK" dirty="0"/>
              <a:t>Generalforsamlingens indikation vedr. alkoholpolitik i Jagtforeningen.</a:t>
            </a:r>
          </a:p>
          <a:p>
            <a:pPr marL="457200" indent="-457200">
              <a:buFont typeface="+mj-lt"/>
              <a:buAutoNum type="arabicPeriod"/>
            </a:pPr>
            <a:r>
              <a:rPr lang="da-DK" dirty="0"/>
              <a:t>Eventuelt</a:t>
            </a:r>
          </a:p>
        </p:txBody>
      </p:sp>
    </p:spTree>
    <p:extLst>
      <p:ext uri="{BB962C8B-B14F-4D97-AF65-F5344CB8AC3E}">
        <p14:creationId xmlns:p14="http://schemas.microsoft.com/office/powerpoint/2010/main" val="13176347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Dagsorden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1615966" y="1357532"/>
            <a:ext cx="9279462" cy="4890867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da-DK" dirty="0"/>
              <a:t>Valg af dirigent og referent</a:t>
            </a:r>
          </a:p>
          <a:p>
            <a:pPr marL="457200" indent="-457200">
              <a:buFont typeface="+mj-lt"/>
              <a:buAutoNum type="arabicPeriod"/>
            </a:pPr>
            <a:r>
              <a:rPr lang="da-DK" dirty="0"/>
              <a:t>Formandens beretning</a:t>
            </a:r>
          </a:p>
          <a:p>
            <a:pPr marL="457200" indent="-457200">
              <a:buFont typeface="+mj-lt"/>
              <a:buAutoNum type="arabicPeriod"/>
            </a:pPr>
            <a:r>
              <a:rPr lang="da-DK" dirty="0"/>
              <a:t>Fremlæggelse af regnskab</a:t>
            </a:r>
          </a:p>
          <a:p>
            <a:pPr marL="457200" indent="-457200">
              <a:buFont typeface="+mj-lt"/>
              <a:buAutoNum type="arabicPeriod"/>
            </a:pPr>
            <a:r>
              <a:rPr lang="da-DK" dirty="0"/>
              <a:t>Indkomne forslag</a:t>
            </a:r>
          </a:p>
          <a:p>
            <a:pPr marL="857250" lvl="1" indent="-457200">
              <a:buFont typeface="+mj-lt"/>
              <a:buAutoNum type="arabicPeriod"/>
            </a:pPr>
            <a:r>
              <a:rPr lang="da-DK" dirty="0"/>
              <a:t>Vedtægtsændring</a:t>
            </a:r>
          </a:p>
          <a:p>
            <a:pPr marL="857250" lvl="1" indent="-457200">
              <a:buFont typeface="+mj-lt"/>
              <a:buAutoNum type="arabicPeriod"/>
            </a:pPr>
            <a:r>
              <a:rPr lang="da-DK" dirty="0"/>
              <a:t>Forslag fra Vagn Sangill</a:t>
            </a:r>
          </a:p>
          <a:p>
            <a:pPr marL="457200" indent="-457200">
              <a:buFont typeface="+mj-lt"/>
              <a:buAutoNum type="arabicPeriod"/>
            </a:pPr>
            <a:r>
              <a:rPr lang="da-DK" dirty="0"/>
              <a:t>Fastsættelse af kontingent og budget til godkendelse</a:t>
            </a:r>
          </a:p>
          <a:p>
            <a:pPr marL="457200" indent="-457200">
              <a:buFont typeface="+mj-lt"/>
              <a:buAutoNum type="arabicPeriod"/>
            </a:pPr>
            <a:r>
              <a:rPr lang="da-DK" dirty="0"/>
              <a:t>Valg</a:t>
            </a:r>
          </a:p>
          <a:p>
            <a:pPr marL="857250" lvl="1" indent="-457200">
              <a:buFont typeface="+mj-lt"/>
              <a:buAutoNum type="alphaLcParenR"/>
            </a:pPr>
            <a:r>
              <a:rPr lang="da-DK" dirty="0"/>
              <a:t>Bestyrelsesmedlemmer</a:t>
            </a:r>
          </a:p>
          <a:p>
            <a:pPr marL="857250" lvl="1" indent="-457200">
              <a:buFont typeface="+mj-lt"/>
              <a:buAutoNum type="alphaLcParenR"/>
            </a:pPr>
            <a:r>
              <a:rPr lang="da-DK" dirty="0"/>
              <a:t>Bestyrelsessuppleanter</a:t>
            </a:r>
          </a:p>
          <a:p>
            <a:pPr marL="857250" lvl="1" indent="-457200">
              <a:buFont typeface="+mj-lt"/>
              <a:buAutoNum type="alphaLcParenR"/>
            </a:pPr>
            <a:r>
              <a:rPr lang="da-DK" dirty="0"/>
              <a:t>2 Revisorer</a:t>
            </a:r>
          </a:p>
          <a:p>
            <a:pPr marL="857250" lvl="1" indent="-457200">
              <a:buFont typeface="+mj-lt"/>
              <a:buAutoNum type="alphaLcParenR"/>
            </a:pPr>
            <a:r>
              <a:rPr lang="da-DK" dirty="0"/>
              <a:t>1 Revisorsuppleant</a:t>
            </a:r>
          </a:p>
          <a:p>
            <a:pPr marL="457200" indent="-457200">
              <a:buFont typeface="+mj-lt"/>
              <a:buAutoNum type="arabicPeriod"/>
            </a:pPr>
            <a:r>
              <a:rPr lang="da-DK" dirty="0"/>
              <a:t>Generalforsamlingens indikation vedr. alkoholpolitik i Jagtforeningen.</a:t>
            </a:r>
          </a:p>
          <a:p>
            <a:pPr marL="457200" indent="-457200">
              <a:buFont typeface="+mj-lt"/>
              <a:buAutoNum type="arabicPeriod"/>
            </a:pPr>
            <a:r>
              <a:rPr lang="da-DK" dirty="0"/>
              <a:t>Eventuelt</a:t>
            </a:r>
          </a:p>
        </p:txBody>
      </p:sp>
      <p:sp>
        <p:nvSpPr>
          <p:cNvPr id="4" name="Højrepil 3"/>
          <p:cNvSpPr/>
          <p:nvPr/>
        </p:nvSpPr>
        <p:spPr>
          <a:xfrm>
            <a:off x="760549" y="1427141"/>
            <a:ext cx="740980" cy="19706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047946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2593041"/>
          </a:xfrm>
        </p:spPr>
        <p:txBody>
          <a:bodyPr/>
          <a:lstStyle/>
          <a:p>
            <a:r>
              <a:rPr lang="da-DK" dirty="0"/>
              <a:t>Hillerød Jagtforening</a:t>
            </a:r>
          </a:p>
        </p:txBody>
      </p:sp>
      <p:sp>
        <p:nvSpPr>
          <p:cNvPr id="7" name="Undertitel 2">
            <a:extLst>
              <a:ext uri="{FF2B5EF4-FFF2-40B4-BE49-F238E27FC236}">
                <a16:creationId xmlns:a16="http://schemas.microsoft.com/office/drawing/2014/main" id="{47B890A8-6E94-4575-8C4D-4916DC26C8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/>
          <a:lstStyle/>
          <a:p>
            <a:r>
              <a:rPr lang="da-DK" dirty="0"/>
              <a:t>Fremlæggelse af Regnskab 2017-2018</a:t>
            </a:r>
          </a:p>
          <a:p>
            <a:r>
              <a:rPr lang="da-DK" dirty="0"/>
              <a:t>Niels Linsaa og Bent Behrmann</a:t>
            </a:r>
          </a:p>
        </p:txBody>
      </p:sp>
    </p:spTree>
    <p:extLst>
      <p:ext uri="{BB962C8B-B14F-4D97-AF65-F5344CB8AC3E}">
        <p14:creationId xmlns:p14="http://schemas.microsoft.com/office/powerpoint/2010/main" val="16204725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kt 5">
            <a:extLst>
              <a:ext uri="{FF2B5EF4-FFF2-40B4-BE49-F238E27FC236}">
                <a16:creationId xmlns:a16="http://schemas.microsoft.com/office/drawing/2014/main" id="{F5CA7C24-479F-4EB7-9CE7-FCA78C6DB8B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0331362"/>
              </p:ext>
            </p:extLst>
          </p:nvPr>
        </p:nvGraphicFramePr>
        <p:xfrm>
          <a:off x="818020" y="873545"/>
          <a:ext cx="10440000" cy="58384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6" name="Worksheet" r:id="rId3" imgW="8671627" imgH="4960620" progId="Excel.Sheet.12">
                  <p:embed/>
                </p:oleObj>
              </mc:Choice>
              <mc:Fallback>
                <p:oleObj name="Worksheet" r:id="rId3" imgW="8671627" imgH="4960620" progId="Excel.Sheet.12">
                  <p:embed/>
                  <p:pic>
                    <p:nvPicPr>
                      <p:cNvPr id="4" name="Objekt 3">
                        <a:extLst>
                          <a:ext uri="{FF2B5EF4-FFF2-40B4-BE49-F238E27FC236}">
                            <a16:creationId xmlns:a16="http://schemas.microsoft.com/office/drawing/2014/main" id="{20B2C347-82CB-460B-B0F6-913A4157529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18020" y="873545"/>
                        <a:ext cx="10440000" cy="5838496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itel 1">
            <a:extLst>
              <a:ext uri="{FF2B5EF4-FFF2-40B4-BE49-F238E27FC236}">
                <a16:creationId xmlns:a16="http://schemas.microsoft.com/office/drawing/2014/main" id="{3CDB3B76-41A7-4961-B93E-7E5E52854D29}"/>
              </a:ext>
            </a:extLst>
          </p:cNvPr>
          <p:cNvSpPr txBox="1">
            <a:spLocks/>
          </p:cNvSpPr>
          <p:nvPr/>
        </p:nvSpPr>
        <p:spPr>
          <a:xfrm>
            <a:off x="632664" y="224118"/>
            <a:ext cx="9404723" cy="73734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da-DK"/>
              <a:t>Balance 2017-2018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79589680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2664" y="224118"/>
            <a:ext cx="9404723" cy="737347"/>
          </a:xfrm>
        </p:spPr>
        <p:txBody>
          <a:bodyPr/>
          <a:lstStyle/>
          <a:p>
            <a:r>
              <a:rPr lang="da-DK" dirty="0"/>
              <a:t>Balance 2017-2018</a:t>
            </a:r>
          </a:p>
        </p:txBody>
      </p:sp>
      <p:graphicFrame>
        <p:nvGraphicFramePr>
          <p:cNvPr id="6" name="Objekt 5">
            <a:extLst>
              <a:ext uri="{FF2B5EF4-FFF2-40B4-BE49-F238E27FC236}">
                <a16:creationId xmlns:a16="http://schemas.microsoft.com/office/drawing/2014/main" id="{AB6EFB0A-757F-4D02-A024-CC0BF46F3BD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5089410"/>
              </p:ext>
            </p:extLst>
          </p:nvPr>
        </p:nvGraphicFramePr>
        <p:xfrm>
          <a:off x="799832" y="961465"/>
          <a:ext cx="9709044" cy="56197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" name="Worksheet" r:id="rId3" imgW="8016219" imgH="4640580" progId="Excel.Sheet.12">
                  <p:embed/>
                </p:oleObj>
              </mc:Choice>
              <mc:Fallback>
                <p:oleObj name="Worksheet" r:id="rId3" imgW="8016219" imgH="4640580" progId="Excel.Sheet.12">
                  <p:embed/>
                  <p:pic>
                    <p:nvPicPr>
                      <p:cNvPr id="3" name="Objekt 2">
                        <a:extLst>
                          <a:ext uri="{FF2B5EF4-FFF2-40B4-BE49-F238E27FC236}">
                            <a16:creationId xmlns:a16="http://schemas.microsoft.com/office/drawing/2014/main" id="{3AE10E1C-88B8-47F6-B6C1-4E6754CA6CA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99832" y="961465"/>
                        <a:ext cx="9709044" cy="5619711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041545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Øvrige regnskabs detaljer</a:t>
            </a:r>
            <a:br>
              <a:rPr lang="da-DK" dirty="0"/>
            </a:br>
            <a:endParaRPr lang="da-DK" sz="180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Se trykte eksemplarer</a:t>
            </a:r>
          </a:p>
          <a:p>
            <a:r>
              <a:rPr lang="da-DK" dirty="0"/>
              <a:t>Se hjemmeside</a:t>
            </a:r>
          </a:p>
          <a:p>
            <a:r>
              <a:rPr lang="da-DK" dirty="0"/>
              <a:t>Spørg bestyrelsen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5798220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Dagsorden</a:t>
            </a:r>
          </a:p>
        </p:txBody>
      </p:sp>
      <p:sp>
        <p:nvSpPr>
          <p:cNvPr id="4" name="Højrepil 3"/>
          <p:cNvSpPr/>
          <p:nvPr/>
        </p:nvSpPr>
        <p:spPr>
          <a:xfrm>
            <a:off x="555592" y="2491445"/>
            <a:ext cx="740980" cy="19706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5" name="Pladsholder til indhold 2">
            <a:extLst>
              <a:ext uri="{FF2B5EF4-FFF2-40B4-BE49-F238E27FC236}">
                <a16:creationId xmlns:a16="http://schemas.microsoft.com/office/drawing/2014/main" id="{38145DF0-0B9D-4788-8665-640B6959D0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15966" y="1357532"/>
            <a:ext cx="9279462" cy="4890867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da-DK" dirty="0"/>
              <a:t>Valg af dirigent og referent</a:t>
            </a:r>
          </a:p>
          <a:p>
            <a:pPr marL="457200" indent="-457200">
              <a:buFont typeface="+mj-lt"/>
              <a:buAutoNum type="arabicPeriod"/>
            </a:pPr>
            <a:r>
              <a:rPr lang="da-DK" dirty="0"/>
              <a:t>Formandens beretning</a:t>
            </a:r>
          </a:p>
          <a:p>
            <a:pPr marL="457200" indent="-457200">
              <a:buFont typeface="+mj-lt"/>
              <a:buAutoNum type="arabicPeriod"/>
            </a:pPr>
            <a:r>
              <a:rPr lang="da-DK" dirty="0"/>
              <a:t>Fremlæggelse af regnskab</a:t>
            </a:r>
          </a:p>
          <a:p>
            <a:pPr marL="457200" indent="-457200">
              <a:buFont typeface="+mj-lt"/>
              <a:buAutoNum type="arabicPeriod"/>
            </a:pPr>
            <a:r>
              <a:rPr lang="da-DK" dirty="0"/>
              <a:t>Indkomne forslag</a:t>
            </a:r>
          </a:p>
          <a:p>
            <a:pPr marL="857250" lvl="1" indent="-457200">
              <a:buFont typeface="+mj-lt"/>
              <a:buAutoNum type="arabicPeriod"/>
            </a:pPr>
            <a:r>
              <a:rPr lang="da-DK" dirty="0"/>
              <a:t>Vedtægtsændring</a:t>
            </a:r>
          </a:p>
          <a:p>
            <a:pPr marL="857250" lvl="1" indent="-457200">
              <a:buFont typeface="+mj-lt"/>
              <a:buAutoNum type="arabicPeriod"/>
            </a:pPr>
            <a:r>
              <a:rPr lang="da-DK" dirty="0"/>
              <a:t>Forslag fra Vagn Sangill</a:t>
            </a:r>
          </a:p>
          <a:p>
            <a:pPr marL="457200" indent="-457200">
              <a:buFont typeface="+mj-lt"/>
              <a:buAutoNum type="arabicPeriod"/>
            </a:pPr>
            <a:r>
              <a:rPr lang="da-DK" dirty="0"/>
              <a:t>Fastsættelse af kontingent og budget til godkendelse</a:t>
            </a:r>
          </a:p>
          <a:p>
            <a:pPr marL="457200" indent="-457200">
              <a:buFont typeface="+mj-lt"/>
              <a:buAutoNum type="arabicPeriod"/>
            </a:pPr>
            <a:r>
              <a:rPr lang="da-DK" dirty="0"/>
              <a:t>Valg</a:t>
            </a:r>
          </a:p>
          <a:p>
            <a:pPr marL="857250" lvl="1" indent="-457200">
              <a:buFont typeface="+mj-lt"/>
              <a:buAutoNum type="alphaLcParenR"/>
            </a:pPr>
            <a:r>
              <a:rPr lang="da-DK" dirty="0"/>
              <a:t>Bestyrelsesmedlemmer</a:t>
            </a:r>
          </a:p>
          <a:p>
            <a:pPr marL="857250" lvl="1" indent="-457200">
              <a:buFont typeface="+mj-lt"/>
              <a:buAutoNum type="alphaLcParenR"/>
            </a:pPr>
            <a:r>
              <a:rPr lang="da-DK" dirty="0"/>
              <a:t>Bestyrelsessuppleanter</a:t>
            </a:r>
          </a:p>
          <a:p>
            <a:pPr marL="857250" lvl="1" indent="-457200">
              <a:buFont typeface="+mj-lt"/>
              <a:buAutoNum type="alphaLcParenR"/>
            </a:pPr>
            <a:r>
              <a:rPr lang="da-DK" dirty="0"/>
              <a:t>2 Revisorer</a:t>
            </a:r>
          </a:p>
          <a:p>
            <a:pPr marL="857250" lvl="1" indent="-457200">
              <a:buFont typeface="+mj-lt"/>
              <a:buAutoNum type="alphaLcParenR"/>
            </a:pPr>
            <a:r>
              <a:rPr lang="da-DK" dirty="0"/>
              <a:t>1 Revisorsuppleant</a:t>
            </a:r>
          </a:p>
          <a:p>
            <a:pPr marL="457200" indent="-457200">
              <a:buFont typeface="+mj-lt"/>
              <a:buAutoNum type="arabicPeriod"/>
            </a:pPr>
            <a:r>
              <a:rPr lang="da-DK" dirty="0"/>
              <a:t>Generalforsamlingens indikation vedr. alkoholpolitik i Jagtforeningen.</a:t>
            </a:r>
          </a:p>
          <a:p>
            <a:pPr marL="457200" indent="-457200">
              <a:buFont typeface="+mj-lt"/>
              <a:buAutoNum type="arabicPeriod"/>
            </a:pPr>
            <a:r>
              <a:rPr lang="da-DK" dirty="0"/>
              <a:t>Eventuelt</a:t>
            </a:r>
          </a:p>
        </p:txBody>
      </p:sp>
    </p:spTree>
    <p:extLst>
      <p:ext uri="{BB962C8B-B14F-4D97-AF65-F5344CB8AC3E}">
        <p14:creationId xmlns:p14="http://schemas.microsoft.com/office/powerpoint/2010/main" val="285026891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A717C9F-5C45-4D7D-B9FA-59319DFFAF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Ændring af vedtægter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C0D18ED0-8AF4-4F75-BF7A-800C5D068D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6111" y="2022938"/>
            <a:ext cx="8946541" cy="4195481"/>
          </a:xfrm>
        </p:spPr>
        <p:txBody>
          <a:bodyPr/>
          <a:lstStyle/>
          <a:p>
            <a:r>
              <a:rPr lang="da-DK" b="1" dirty="0"/>
              <a:t>Der er ikke udsendt forslag til vedtægtsændringer</a:t>
            </a:r>
          </a:p>
          <a:p>
            <a:endParaRPr lang="da-DK" dirty="0"/>
          </a:p>
          <a:p>
            <a:r>
              <a:rPr lang="da-DK" dirty="0"/>
              <a:t>Der var på Generalforsamlingen sidste år et ønske om at vedtægterne bliver præciseret i forbindelse med suppleanters indtræden i bestyrelsen herunder:</a:t>
            </a:r>
          </a:p>
          <a:p>
            <a:pPr lvl="1"/>
            <a:r>
              <a:rPr lang="da-DK" dirty="0"/>
              <a:t>suppleanters valgperiode ved indtræden som bestyrelsesmedlem</a:t>
            </a:r>
          </a:p>
          <a:p>
            <a:pPr lvl="1"/>
            <a:r>
              <a:rPr lang="da-DK" dirty="0"/>
              <a:t>Præcisering af hvem der er første, anden, tredje suppleant</a:t>
            </a:r>
          </a:p>
          <a:p>
            <a:pPr lvl="1"/>
            <a:r>
              <a:rPr lang="da-DK" dirty="0"/>
              <a:t>Mulighed for at afstå indtræden efter eget ønske</a:t>
            </a:r>
          </a:p>
          <a:p>
            <a:endParaRPr lang="da-DK" dirty="0"/>
          </a:p>
          <a:p>
            <a:r>
              <a:rPr lang="da-DK" dirty="0"/>
              <a:t>Ændring af reglerne omkring udsendelse af vedtægtsændringer</a:t>
            </a:r>
          </a:p>
          <a:p>
            <a:endParaRPr lang="da-DK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10697128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3AA28A6-D0DA-4620-B192-8866C795D7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923277" cy="1400530"/>
          </a:xfrm>
        </p:spPr>
        <p:txBody>
          <a:bodyPr/>
          <a:lstStyle/>
          <a:p>
            <a:r>
              <a:rPr lang="da-DK" dirty="0"/>
              <a:t>Forslag: Regler ved Elgpokal skydning</a:t>
            </a:r>
            <a:br>
              <a:rPr lang="da-DK" dirty="0"/>
            </a:br>
            <a:r>
              <a:rPr lang="da-DK" sz="2400" dirty="0"/>
              <a:t>Fremsat af: Vagn Sangill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6372EBE9-5B2B-42C9-96DF-8C76B209D8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9247" y="1566582"/>
            <a:ext cx="10846641" cy="500230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a-DK" dirty="0"/>
              <a:t>Der er ikke er nogen begrænsning af antal skydninger – dvs. alle er tællende – dette foreslås ændret til:</a:t>
            </a:r>
          </a:p>
          <a:p>
            <a:pPr marL="0" indent="0">
              <a:buNone/>
            </a:pPr>
            <a:r>
              <a:rPr lang="da-DK" u="sng" dirty="0"/>
              <a:t>Den første skydning er den tællende og dermed afgørende.    </a:t>
            </a:r>
            <a:r>
              <a:rPr lang="da-DK" dirty="0"/>
              <a:t> 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dirty="0"/>
              <a:t>(Det er ligesom på jagt – elgen kommer ikke igen, når der først er skudt 4 skud efter den)</a:t>
            </a:r>
          </a:p>
          <a:p>
            <a:pPr marL="0" indent="0">
              <a:buNone/>
            </a:pPr>
            <a:r>
              <a:rPr lang="da-DK" dirty="0"/>
              <a:t>Det ændrer dog ikke på, at alle kan skyde lige så meget de vil </a:t>
            </a:r>
            <a:r>
              <a:rPr lang="da-DK" b="1" dirty="0"/>
              <a:t>-  Bagefter</a:t>
            </a:r>
            <a:r>
              <a:rPr lang="da-DK" dirty="0"/>
              <a:t> –  kl. 16.00 slutter al skydning !</a:t>
            </a:r>
          </a:p>
          <a:p>
            <a:pPr marL="0" indent="0">
              <a:buNone/>
            </a:pPr>
            <a:r>
              <a:rPr lang="da-DK" dirty="0"/>
              <a:t>Herefter endt skydning tildeles der præmier til de 3 bedste skytter – nr. 1 får selvfølgelig pokalen, samt 3 flasker vin  -  nr. 2 får 2 flasker og nr. 3 for 1 flaske eller, hvad nu budgettet holder til.</a:t>
            </a:r>
          </a:p>
          <a:p>
            <a:pPr marL="0" indent="0">
              <a:buNone/>
            </a:pPr>
            <a:r>
              <a:rPr lang="da-DK" dirty="0"/>
              <a:t>Ideen er ikke min egen – den er praktiseret i Gribskov jagtforening, hvor jeg også er medlem – hvert år har vi ”juleskydning ”på Mønge lerduebane – her har vi en hyggelig eftermiddag, hvor alle skyder det man vil, men det er din første skydning du noteres for og deltager med.</a:t>
            </a:r>
          </a:p>
          <a:p>
            <a:pPr marL="0" indent="0"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74947159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Dagsorden</a:t>
            </a:r>
          </a:p>
        </p:txBody>
      </p:sp>
      <p:sp>
        <p:nvSpPr>
          <p:cNvPr id="4" name="Højrepil 3"/>
          <p:cNvSpPr/>
          <p:nvPr/>
        </p:nvSpPr>
        <p:spPr>
          <a:xfrm>
            <a:off x="555592" y="3525371"/>
            <a:ext cx="740980" cy="19706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5" name="Pladsholder til indhold 2">
            <a:extLst>
              <a:ext uri="{FF2B5EF4-FFF2-40B4-BE49-F238E27FC236}">
                <a16:creationId xmlns:a16="http://schemas.microsoft.com/office/drawing/2014/main" id="{654ED31F-0348-4D52-BC5E-96A65C2E39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15966" y="1357532"/>
            <a:ext cx="9279462" cy="4890867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da-DK" dirty="0"/>
              <a:t>Valg af dirigent og referent</a:t>
            </a:r>
          </a:p>
          <a:p>
            <a:pPr marL="457200" indent="-457200">
              <a:buFont typeface="+mj-lt"/>
              <a:buAutoNum type="arabicPeriod"/>
            </a:pPr>
            <a:r>
              <a:rPr lang="da-DK" dirty="0"/>
              <a:t>Formandens beretning</a:t>
            </a:r>
          </a:p>
          <a:p>
            <a:pPr marL="457200" indent="-457200">
              <a:buFont typeface="+mj-lt"/>
              <a:buAutoNum type="arabicPeriod"/>
            </a:pPr>
            <a:r>
              <a:rPr lang="da-DK" dirty="0"/>
              <a:t>Fremlæggelse af regnskab</a:t>
            </a:r>
          </a:p>
          <a:p>
            <a:pPr marL="457200" indent="-457200">
              <a:buFont typeface="+mj-lt"/>
              <a:buAutoNum type="arabicPeriod"/>
            </a:pPr>
            <a:r>
              <a:rPr lang="da-DK" dirty="0"/>
              <a:t>Indkomne forslag</a:t>
            </a:r>
          </a:p>
          <a:p>
            <a:pPr marL="857250" lvl="1" indent="-457200">
              <a:buFont typeface="+mj-lt"/>
              <a:buAutoNum type="arabicPeriod"/>
            </a:pPr>
            <a:r>
              <a:rPr lang="da-DK" dirty="0"/>
              <a:t>Vedtægtsændring</a:t>
            </a:r>
          </a:p>
          <a:p>
            <a:pPr marL="857250" lvl="1" indent="-457200">
              <a:buFont typeface="+mj-lt"/>
              <a:buAutoNum type="arabicPeriod"/>
            </a:pPr>
            <a:r>
              <a:rPr lang="da-DK" dirty="0"/>
              <a:t>Forslag fra Vagn Sangill</a:t>
            </a:r>
          </a:p>
          <a:p>
            <a:pPr marL="457200" indent="-457200">
              <a:buFont typeface="+mj-lt"/>
              <a:buAutoNum type="arabicPeriod"/>
            </a:pPr>
            <a:r>
              <a:rPr lang="da-DK" dirty="0"/>
              <a:t>Fastsættelse af kontingent og budget til godkendelse</a:t>
            </a:r>
          </a:p>
          <a:p>
            <a:pPr marL="457200" indent="-457200">
              <a:buFont typeface="+mj-lt"/>
              <a:buAutoNum type="arabicPeriod"/>
            </a:pPr>
            <a:r>
              <a:rPr lang="da-DK" dirty="0"/>
              <a:t>Valg</a:t>
            </a:r>
          </a:p>
          <a:p>
            <a:pPr marL="857250" lvl="1" indent="-457200">
              <a:buFont typeface="+mj-lt"/>
              <a:buAutoNum type="alphaLcParenR"/>
            </a:pPr>
            <a:r>
              <a:rPr lang="da-DK" dirty="0"/>
              <a:t>Bestyrelsesmedlemmer</a:t>
            </a:r>
          </a:p>
          <a:p>
            <a:pPr marL="857250" lvl="1" indent="-457200">
              <a:buFont typeface="+mj-lt"/>
              <a:buAutoNum type="alphaLcParenR"/>
            </a:pPr>
            <a:r>
              <a:rPr lang="da-DK" dirty="0"/>
              <a:t>Bestyrelsessuppleanter</a:t>
            </a:r>
          </a:p>
          <a:p>
            <a:pPr marL="857250" lvl="1" indent="-457200">
              <a:buFont typeface="+mj-lt"/>
              <a:buAutoNum type="alphaLcParenR"/>
            </a:pPr>
            <a:r>
              <a:rPr lang="da-DK" dirty="0"/>
              <a:t>2 Revisorer</a:t>
            </a:r>
          </a:p>
          <a:p>
            <a:pPr marL="857250" lvl="1" indent="-457200">
              <a:buFont typeface="+mj-lt"/>
              <a:buAutoNum type="alphaLcParenR"/>
            </a:pPr>
            <a:r>
              <a:rPr lang="da-DK" dirty="0"/>
              <a:t>1 Revisorsuppleant</a:t>
            </a:r>
          </a:p>
          <a:p>
            <a:pPr marL="457200" indent="-457200">
              <a:buFont typeface="+mj-lt"/>
              <a:buAutoNum type="arabicPeriod"/>
            </a:pPr>
            <a:r>
              <a:rPr lang="da-DK" dirty="0"/>
              <a:t>Generalforsamlingens indikation vedr. alkoholpolitik i Jagtforeningen.</a:t>
            </a:r>
          </a:p>
          <a:p>
            <a:pPr marL="457200" indent="-457200">
              <a:buFont typeface="+mj-lt"/>
              <a:buAutoNum type="arabicPeriod"/>
            </a:pPr>
            <a:r>
              <a:rPr lang="da-DK" dirty="0"/>
              <a:t>Eventuelt</a:t>
            </a:r>
          </a:p>
        </p:txBody>
      </p:sp>
    </p:spTree>
    <p:extLst>
      <p:ext uri="{BB962C8B-B14F-4D97-AF65-F5344CB8AC3E}">
        <p14:creationId xmlns:p14="http://schemas.microsoft.com/office/powerpoint/2010/main" val="328489911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Kontingent for 2018-2019</a:t>
            </a:r>
            <a:br>
              <a:rPr lang="da-DK" dirty="0"/>
            </a:br>
            <a:r>
              <a:rPr lang="da-DK" sz="1800" dirty="0"/>
              <a:t>Forslag til kontingentsatser</a:t>
            </a:r>
          </a:p>
        </p:txBody>
      </p:sp>
      <p:graphicFrame>
        <p:nvGraphicFramePr>
          <p:cNvPr id="12" name="Tabel 11">
            <a:extLst>
              <a:ext uri="{FF2B5EF4-FFF2-40B4-BE49-F238E27FC236}">
                <a16:creationId xmlns:a16="http://schemas.microsoft.com/office/drawing/2014/main" id="{415FE9D3-0430-4369-B77E-CFC5783D22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3347172"/>
              </p:ext>
            </p:extLst>
          </p:nvPr>
        </p:nvGraphicFramePr>
        <p:xfrm>
          <a:off x="708084" y="1539717"/>
          <a:ext cx="3329675" cy="509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1521">
                  <a:extLst>
                    <a:ext uri="{9D8B030D-6E8A-4147-A177-3AD203B41FA5}">
                      <a16:colId xmlns:a16="http://schemas.microsoft.com/office/drawing/2014/main" val="225245197"/>
                    </a:ext>
                  </a:extLst>
                </a:gridCol>
                <a:gridCol w="1398154">
                  <a:extLst>
                    <a:ext uri="{9D8B030D-6E8A-4147-A177-3AD203B41FA5}">
                      <a16:colId xmlns:a16="http://schemas.microsoft.com/office/drawing/2014/main" val="9825911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a-DK" dirty="0"/>
                        <a:t>Medlems kategori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2018/19 kontingent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70070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/>
                        <a:t>Junior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dirty="0"/>
                        <a:t>128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19483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/>
                        <a:t>Husstand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dirty="0"/>
                        <a:t>460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35556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/>
                        <a:t>Kursist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98517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/>
                        <a:t>Ordinær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dirty="0"/>
                        <a:t>950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31136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/>
                        <a:t>Senior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dirty="0"/>
                        <a:t>600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36188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/>
                        <a:t>Ungdom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dirty="0"/>
                        <a:t>450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01987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/>
                        <a:t>Extra ordinær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dirty="0"/>
                        <a:t>250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930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/>
                        <a:t>Æresmedlem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03224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/>
                        <a:t>2. Ordinære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dirty="0"/>
                        <a:t>400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14004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/>
                        <a:t>2. Ungdom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37216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/>
                        <a:t>2. Senior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dirty="0"/>
                        <a:t>200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50162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/>
                        <a:t>Støtte medlem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dirty="0"/>
                        <a:t>200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01939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670285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Budget for 2017-2018</a:t>
            </a:r>
            <a:br>
              <a:rPr lang="da-DK" dirty="0"/>
            </a:br>
            <a:r>
              <a:rPr lang="da-DK" sz="1800" dirty="0"/>
              <a:t>Forslag til budget</a:t>
            </a:r>
          </a:p>
        </p:txBody>
      </p:sp>
      <p:graphicFrame>
        <p:nvGraphicFramePr>
          <p:cNvPr id="8" name="Pladsholder til indhold 1">
            <a:extLst>
              <a:ext uri="{FF2B5EF4-FFF2-40B4-BE49-F238E27FC236}">
                <a16:creationId xmlns:a16="http://schemas.microsoft.com/office/drawing/2014/main" id="{8F4CEA30-45F7-425F-B303-69FFA3E5335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704363"/>
              </p:ext>
            </p:extLst>
          </p:nvPr>
        </p:nvGraphicFramePr>
        <p:xfrm>
          <a:off x="739159" y="1706623"/>
          <a:ext cx="6117153" cy="4392946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3388151">
                  <a:extLst>
                    <a:ext uri="{9D8B030D-6E8A-4147-A177-3AD203B41FA5}">
                      <a16:colId xmlns:a16="http://schemas.microsoft.com/office/drawing/2014/main" val="3587405185"/>
                    </a:ext>
                  </a:extLst>
                </a:gridCol>
                <a:gridCol w="1314477">
                  <a:extLst>
                    <a:ext uri="{9D8B030D-6E8A-4147-A177-3AD203B41FA5}">
                      <a16:colId xmlns:a16="http://schemas.microsoft.com/office/drawing/2014/main" val="131230954"/>
                    </a:ext>
                  </a:extLst>
                </a:gridCol>
                <a:gridCol w="1414525">
                  <a:extLst>
                    <a:ext uri="{9D8B030D-6E8A-4147-A177-3AD203B41FA5}">
                      <a16:colId xmlns:a16="http://schemas.microsoft.com/office/drawing/2014/main" val="2150640507"/>
                    </a:ext>
                  </a:extLst>
                </a:gridCol>
              </a:tblGrid>
              <a:tr h="150019">
                <a:tc>
                  <a:txBody>
                    <a:bodyPr/>
                    <a:lstStyle/>
                    <a:p>
                      <a:pPr algn="l" rtl="0" fontAlgn="b"/>
                      <a:r>
                        <a:rPr lang="da-DK" sz="1200" b="1" u="none" strike="noStrike" dirty="0">
                          <a:effectLst/>
                        </a:rPr>
                        <a:t>Områder</a:t>
                      </a:r>
                      <a:endParaRPr lang="da-DK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100" b="1" u="none" strike="noStrike" dirty="0">
                          <a:effectLst/>
                        </a:rPr>
                        <a:t>Budget</a:t>
                      </a:r>
                      <a:br>
                        <a:rPr lang="da-DK" sz="1100" b="1" u="none" strike="noStrike" dirty="0">
                          <a:effectLst/>
                        </a:rPr>
                      </a:br>
                      <a:r>
                        <a:rPr lang="da-DK" sz="1100" b="1" u="none" strike="noStrike" dirty="0">
                          <a:effectLst/>
                        </a:rPr>
                        <a:t>2018/2019</a:t>
                      </a:r>
                      <a:endParaRPr lang="da-DK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100" b="1" u="none" strike="noStrike" dirty="0">
                          <a:effectLst/>
                        </a:rPr>
                        <a:t>Realiseret</a:t>
                      </a:r>
                      <a:br>
                        <a:rPr lang="da-DK" sz="1100" b="1" u="none" strike="noStrike" dirty="0">
                          <a:effectLst/>
                        </a:rPr>
                      </a:br>
                      <a:r>
                        <a:rPr lang="da-DK" sz="1100" b="1" u="none" strike="noStrike" dirty="0">
                          <a:effectLst/>
                        </a:rPr>
                        <a:t>2017/2018</a:t>
                      </a:r>
                      <a:endParaRPr lang="da-DK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4686140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algn="l" rtl="0" fontAlgn="b"/>
                      <a:r>
                        <a:rPr lang="da-DK" sz="1200" b="1" u="none" strike="noStrike" dirty="0">
                          <a:effectLst/>
                        </a:rPr>
                        <a:t>Kontingenter</a:t>
                      </a:r>
                      <a:endParaRPr lang="da-DK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200" b="1" u="none" strike="noStrike" dirty="0">
                          <a:effectLst/>
                        </a:rPr>
                        <a:t>          95.000 </a:t>
                      </a:r>
                      <a:endParaRPr lang="da-DK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200" b="1" u="none" strike="noStrike" dirty="0">
                          <a:effectLst/>
                        </a:rPr>
                        <a:t>           98.638 </a:t>
                      </a:r>
                      <a:endParaRPr lang="da-DK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9561301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algn="l" rtl="0" fontAlgn="b"/>
                      <a:r>
                        <a:rPr lang="da-DK" sz="1200" b="1" u="none" strike="noStrike" dirty="0">
                          <a:effectLst/>
                        </a:rPr>
                        <a:t>Jagttegnsskole</a:t>
                      </a:r>
                      <a:endParaRPr lang="da-DK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200" b="1" u="none" strike="noStrike" dirty="0">
                          <a:effectLst/>
                        </a:rPr>
                        <a:t>          25.000</a:t>
                      </a:r>
                      <a:endParaRPr lang="da-DK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200" b="1" u="none" strike="noStrike" dirty="0">
                          <a:effectLst/>
                        </a:rPr>
                        <a:t>           21.226</a:t>
                      </a:r>
                      <a:endParaRPr lang="da-DK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3653031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algn="l" rtl="0" fontAlgn="b"/>
                      <a:r>
                        <a:rPr lang="da-DK" sz="1200" b="1" u="none" strike="noStrike" dirty="0">
                          <a:effectLst/>
                        </a:rPr>
                        <a:t>Flugtskydning (afsat til imødegåelse af tab)</a:t>
                      </a:r>
                      <a:endParaRPr lang="da-DK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200" b="1" u="none" strike="noStrike" dirty="0">
                          <a:effectLst/>
                        </a:rPr>
                        <a:t>        - 25.000</a:t>
                      </a:r>
                      <a:endParaRPr lang="da-DK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200" b="1" u="none" strike="noStrike" dirty="0">
                          <a:effectLst/>
                        </a:rPr>
                        <a:t>         - 28.444</a:t>
                      </a:r>
                      <a:endParaRPr lang="da-DK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8781180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algn="l" rtl="0" fontAlgn="b"/>
                      <a:r>
                        <a:rPr lang="da-DK" sz="1200" b="1" u="none" strike="noStrike">
                          <a:effectLst/>
                        </a:rPr>
                        <a:t>Hundeudvalg</a:t>
                      </a:r>
                      <a:endParaRPr lang="da-DK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200" b="1" u="none" strike="noStrike" dirty="0">
                          <a:effectLst/>
                        </a:rPr>
                        <a:t>          12.000 </a:t>
                      </a:r>
                      <a:endParaRPr lang="da-DK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200" b="1" u="none" strike="noStrike" dirty="0">
                          <a:effectLst/>
                        </a:rPr>
                        <a:t>              7.580</a:t>
                      </a:r>
                      <a:endParaRPr lang="da-DK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1407862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algn="l" rtl="0" fontAlgn="b"/>
                      <a:r>
                        <a:rPr lang="da-DK" sz="1200" b="1" u="none" strike="noStrike" dirty="0">
                          <a:effectLst/>
                        </a:rPr>
                        <a:t>Riffeludvalg</a:t>
                      </a:r>
                      <a:endParaRPr lang="da-DK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200" b="1" u="none" strike="noStrike" dirty="0">
                          <a:effectLst/>
                        </a:rPr>
                        <a:t>            6.000</a:t>
                      </a:r>
                      <a:endParaRPr lang="da-DK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</a:t>
                      </a:r>
                      <a:r>
                        <a:rPr lang="da-DK" sz="12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10.749   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5057970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da-DK" sz="12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Strandjagt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</a:t>
                      </a:r>
                      <a:r>
                        <a:rPr lang="da-DK" sz="12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1.000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2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- 5.097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2086810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algn="l" rtl="0" fontAlgn="b"/>
                      <a:r>
                        <a:rPr lang="da-DK" sz="1200" b="1" u="none" strike="noStrike" dirty="0">
                          <a:effectLst/>
                        </a:rPr>
                        <a:t>Foreningsaktiviteter</a:t>
                      </a:r>
                      <a:endParaRPr lang="da-DK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200" b="1" u="none" strike="noStrike" dirty="0">
                          <a:effectLst/>
                        </a:rPr>
                        <a:t>        -25.000 </a:t>
                      </a:r>
                      <a:endParaRPr lang="da-DK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200" b="1" u="none" strike="noStrike" dirty="0">
                          <a:effectLst/>
                        </a:rPr>
                        <a:t>           -21.604</a:t>
                      </a:r>
                      <a:endParaRPr lang="da-DK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6988681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algn="l" rtl="0" fontAlgn="b"/>
                      <a:r>
                        <a:rPr lang="da-DK" sz="1200" b="1" u="none" strike="noStrike">
                          <a:effectLst/>
                        </a:rPr>
                        <a:t>Foreningsblad</a:t>
                      </a:r>
                      <a:endParaRPr lang="da-DK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200" b="1" u="none" strike="noStrike" dirty="0">
                          <a:effectLst/>
                        </a:rPr>
                        <a:t>        -60.000 </a:t>
                      </a:r>
                      <a:endParaRPr lang="da-DK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200" b="1" u="none" strike="noStrike" dirty="0">
                          <a:effectLst/>
                        </a:rPr>
                        <a:t>           -26.315 </a:t>
                      </a:r>
                      <a:endParaRPr lang="da-DK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5913758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algn="l" rtl="0" fontAlgn="b"/>
                      <a:r>
                        <a:rPr lang="da-DK" sz="1200" b="1" u="none" strike="noStrike">
                          <a:effectLst/>
                        </a:rPr>
                        <a:t>Bestyrelsesarbejde</a:t>
                      </a:r>
                      <a:endParaRPr lang="da-DK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200" b="1" u="none" strike="noStrike" dirty="0">
                          <a:effectLst/>
                        </a:rPr>
                        <a:t>        -12.000 </a:t>
                      </a:r>
                      <a:endParaRPr lang="da-DK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200" b="1" u="none" strike="noStrike" dirty="0">
                          <a:effectLst/>
                        </a:rPr>
                        <a:t>           -10.155 </a:t>
                      </a:r>
                      <a:endParaRPr lang="da-DK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174746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algn="l" rtl="0" fontAlgn="b"/>
                      <a:r>
                        <a:rPr lang="da-DK" sz="1200" b="1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Udvalgsmøder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2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-12.000 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200" b="1" u="none" strike="noStrike" dirty="0">
                          <a:effectLst/>
                        </a:rPr>
                        <a:t>               - 175</a:t>
                      </a:r>
                      <a:endParaRPr lang="da-DK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8429125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algn="l" rtl="0" fontAlgn="b"/>
                      <a:r>
                        <a:rPr lang="da-DK" sz="1200" b="1" u="none" strike="noStrike">
                          <a:effectLst/>
                        </a:rPr>
                        <a:t>Foreningsdrift</a:t>
                      </a:r>
                      <a:endParaRPr lang="da-DK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2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-20.000 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200" b="1" u="none" strike="noStrike" dirty="0">
                          <a:effectLst/>
                        </a:rPr>
                        <a:t>             -3.398</a:t>
                      </a:r>
                      <a:endParaRPr lang="da-DK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0571450"/>
                  </a:ext>
                </a:extLst>
              </a:tr>
              <a:tr h="251188">
                <a:tc>
                  <a:txBody>
                    <a:bodyPr/>
                    <a:lstStyle/>
                    <a:p>
                      <a:pPr algn="l" rtl="0" fontAlgn="b"/>
                      <a:r>
                        <a:rPr lang="da-DK" sz="1200" b="1" u="none" strike="noStrike" dirty="0">
                          <a:effectLst/>
                        </a:rPr>
                        <a:t>Øvrigt</a:t>
                      </a:r>
                      <a:endParaRPr lang="da-DK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da-DK" sz="1200" b="1" u="none" strike="noStrike" dirty="0">
                          <a:effectLst/>
                        </a:rPr>
                        <a:t>        -10.000   </a:t>
                      </a:r>
                      <a:endParaRPr lang="da-DK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200" b="1" u="none" strike="noStrike" dirty="0">
                          <a:effectLst/>
                        </a:rPr>
                        <a:t>          - 10.837</a:t>
                      </a:r>
                      <a:endParaRPr lang="da-DK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1439009"/>
                  </a:ext>
                </a:extLst>
              </a:tr>
              <a:tr h="283028"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da-DK" sz="12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Investeringer 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da-DK" sz="1200" b="1" u="none" strike="noStrike" dirty="0">
                          <a:effectLst/>
                        </a:rPr>
                        <a:t> </a:t>
                      </a:r>
                      <a:endParaRPr lang="da-DK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200" b="1" u="none" strike="noStrike" dirty="0">
                          <a:effectLst/>
                        </a:rPr>
                        <a:t>           -17.850</a:t>
                      </a:r>
                      <a:endParaRPr lang="da-DK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521719"/>
                  </a:ext>
                </a:extLst>
              </a:tr>
              <a:tr h="265900">
                <a:tc>
                  <a:txBody>
                    <a:bodyPr/>
                    <a:lstStyle/>
                    <a:p>
                      <a:pPr algn="l" rtl="0" fontAlgn="b"/>
                      <a:r>
                        <a:rPr lang="da-DK" sz="1200" b="1" u="none" strike="noStrike">
                          <a:effectLst/>
                        </a:rPr>
                        <a:t>Årets resultat</a:t>
                      </a:r>
                      <a:endParaRPr lang="da-DK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da-DK" sz="1200" b="1" u="none" strike="noStrike" dirty="0">
                          <a:effectLst/>
                        </a:rPr>
                        <a:t>       - 25.000  </a:t>
                      </a:r>
                      <a:endParaRPr lang="da-DK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200" b="1" u="none" strike="noStrike" dirty="0">
                          <a:effectLst/>
                        </a:rPr>
                        <a:t>            14.319</a:t>
                      </a:r>
                      <a:endParaRPr lang="da-DK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44559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32843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D8C143B-E8A8-4DEF-8F87-F35FE9E727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Bestyrelsen foreslår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9A96966F-E07D-4066-A03C-516A848DD0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6111" y="2037928"/>
            <a:ext cx="8946541" cy="4195481"/>
          </a:xfrm>
        </p:spPr>
        <p:txBody>
          <a:bodyPr/>
          <a:lstStyle/>
          <a:p>
            <a:r>
              <a:rPr lang="da-DK" dirty="0"/>
              <a:t>Dirigent: Marie-Louise M. Achton-Lyng (Musse)</a:t>
            </a:r>
          </a:p>
          <a:p>
            <a:r>
              <a:rPr lang="da-DK" dirty="0"/>
              <a:t>Referent: Jørgen Jacobsen</a:t>
            </a:r>
          </a:p>
        </p:txBody>
      </p:sp>
    </p:spTree>
    <p:extLst>
      <p:ext uri="{BB962C8B-B14F-4D97-AF65-F5344CB8AC3E}">
        <p14:creationId xmlns:p14="http://schemas.microsoft.com/office/powerpoint/2010/main" val="71979927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Dagsorden</a:t>
            </a:r>
          </a:p>
        </p:txBody>
      </p:sp>
      <p:sp>
        <p:nvSpPr>
          <p:cNvPr id="4" name="Højrepil 3"/>
          <p:cNvSpPr/>
          <p:nvPr/>
        </p:nvSpPr>
        <p:spPr>
          <a:xfrm>
            <a:off x="646111" y="3853754"/>
            <a:ext cx="740980" cy="19706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8" name="Pladsholder til indhold 2">
            <a:extLst>
              <a:ext uri="{FF2B5EF4-FFF2-40B4-BE49-F238E27FC236}">
                <a16:creationId xmlns:a16="http://schemas.microsoft.com/office/drawing/2014/main" id="{F436881E-F2A0-43DD-9BA4-09C4E689C95C}"/>
              </a:ext>
            </a:extLst>
          </p:cNvPr>
          <p:cNvSpPr txBox="1">
            <a:spLocks/>
          </p:cNvSpPr>
          <p:nvPr/>
        </p:nvSpPr>
        <p:spPr>
          <a:xfrm>
            <a:off x="1615966" y="1357532"/>
            <a:ext cx="9279462" cy="489086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06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457200" indent="-457200">
              <a:buFont typeface="+mj-lt"/>
              <a:buAutoNum type="arabicPeriod"/>
            </a:pPr>
            <a:r>
              <a:rPr lang="da-DK"/>
              <a:t>Valg af dirigent og referent</a:t>
            </a:r>
          </a:p>
          <a:p>
            <a:pPr marL="457200" indent="-457200">
              <a:buFont typeface="+mj-lt"/>
              <a:buAutoNum type="arabicPeriod"/>
            </a:pPr>
            <a:r>
              <a:rPr lang="da-DK"/>
              <a:t>Formandens beretning</a:t>
            </a:r>
          </a:p>
          <a:p>
            <a:pPr marL="457200" indent="-457200">
              <a:buFont typeface="+mj-lt"/>
              <a:buAutoNum type="arabicPeriod"/>
            </a:pPr>
            <a:r>
              <a:rPr lang="da-DK"/>
              <a:t>Fremlæggelse af regnskab</a:t>
            </a:r>
          </a:p>
          <a:p>
            <a:pPr marL="457200" indent="-457200">
              <a:buFont typeface="+mj-lt"/>
              <a:buAutoNum type="arabicPeriod"/>
            </a:pPr>
            <a:r>
              <a:rPr lang="da-DK"/>
              <a:t>Indkomne forslag</a:t>
            </a:r>
          </a:p>
          <a:p>
            <a:pPr marL="857250" lvl="1" indent="-457200">
              <a:buFont typeface="+mj-lt"/>
              <a:buAutoNum type="arabicPeriod"/>
            </a:pPr>
            <a:r>
              <a:rPr lang="da-DK"/>
              <a:t>Vedtægtsændring</a:t>
            </a:r>
          </a:p>
          <a:p>
            <a:pPr marL="857250" lvl="1" indent="-457200">
              <a:buFont typeface="+mj-lt"/>
              <a:buAutoNum type="arabicPeriod"/>
            </a:pPr>
            <a:r>
              <a:rPr lang="da-DK"/>
              <a:t>Forslag fra Vagn Sangill</a:t>
            </a:r>
          </a:p>
          <a:p>
            <a:pPr marL="457200" indent="-457200">
              <a:buFont typeface="+mj-lt"/>
              <a:buAutoNum type="arabicPeriod"/>
            </a:pPr>
            <a:r>
              <a:rPr lang="da-DK"/>
              <a:t>Fastsættelse af kontingent og budget til godkendelse</a:t>
            </a:r>
          </a:p>
          <a:p>
            <a:pPr marL="457200" indent="-457200">
              <a:buFont typeface="+mj-lt"/>
              <a:buAutoNum type="arabicPeriod"/>
            </a:pPr>
            <a:r>
              <a:rPr lang="da-DK"/>
              <a:t>Valg</a:t>
            </a:r>
          </a:p>
          <a:p>
            <a:pPr marL="857250" lvl="1" indent="-457200">
              <a:buFont typeface="+mj-lt"/>
              <a:buAutoNum type="alphaLcParenR"/>
            </a:pPr>
            <a:r>
              <a:rPr lang="da-DK"/>
              <a:t>Bestyrelsesmedlemmer</a:t>
            </a:r>
          </a:p>
          <a:p>
            <a:pPr marL="857250" lvl="1" indent="-457200">
              <a:buFont typeface="+mj-lt"/>
              <a:buAutoNum type="alphaLcParenR"/>
            </a:pPr>
            <a:r>
              <a:rPr lang="da-DK"/>
              <a:t>Bestyrelsessuppleanter</a:t>
            </a:r>
          </a:p>
          <a:p>
            <a:pPr marL="857250" lvl="1" indent="-457200">
              <a:buFont typeface="+mj-lt"/>
              <a:buAutoNum type="alphaLcParenR"/>
            </a:pPr>
            <a:r>
              <a:rPr lang="da-DK"/>
              <a:t>2 Revisorer</a:t>
            </a:r>
          </a:p>
          <a:p>
            <a:pPr marL="857250" lvl="1" indent="-457200">
              <a:buFont typeface="+mj-lt"/>
              <a:buAutoNum type="alphaLcParenR"/>
            </a:pPr>
            <a:r>
              <a:rPr lang="da-DK"/>
              <a:t>1 Revisorsuppleant</a:t>
            </a:r>
          </a:p>
          <a:p>
            <a:pPr marL="457200" indent="-457200">
              <a:buFont typeface="+mj-lt"/>
              <a:buAutoNum type="arabicPeriod"/>
            </a:pPr>
            <a:r>
              <a:rPr lang="da-DK"/>
              <a:t>Generalforsamlingens indikation vedr. alkoholpolitik i Jagtforeningen.</a:t>
            </a:r>
          </a:p>
          <a:p>
            <a:pPr marL="457200" indent="-457200">
              <a:buFont typeface="+mj-lt"/>
              <a:buAutoNum type="arabicPeriod"/>
            </a:pPr>
            <a:r>
              <a:rPr lang="da-DK"/>
              <a:t>Eventuelt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65710008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Bestyrelsesmedlemmer på valg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Jørgen Jacobsen (Ønsker genvalg)</a:t>
            </a:r>
          </a:p>
          <a:p>
            <a:r>
              <a:rPr lang="da-DK" dirty="0"/>
              <a:t>Julie la Cour (Genopstiller ikke) </a:t>
            </a:r>
          </a:p>
          <a:p>
            <a:endParaRPr lang="da-DK" dirty="0"/>
          </a:p>
          <a:p>
            <a:r>
              <a:rPr lang="da-DK" dirty="0"/>
              <a:t>Bestyrelsen foreslår:</a:t>
            </a:r>
          </a:p>
          <a:p>
            <a:pPr lvl="1"/>
            <a:r>
              <a:rPr lang="da-DK" dirty="0"/>
              <a:t>Martin </a:t>
            </a:r>
            <a:r>
              <a:rPr lang="da-DK" dirty="0" err="1"/>
              <a:t>Deren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62998691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Suppleanter på valg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da-DK" dirty="0"/>
              <a:t>Michaell Jørgensen (Ønsker genvalg)</a:t>
            </a:r>
          </a:p>
          <a:p>
            <a:pPr marL="457200" indent="-457200">
              <a:buFont typeface="+mj-lt"/>
              <a:buAutoNum type="arabicPeriod"/>
            </a:pPr>
            <a:r>
              <a:rPr lang="da-DK" dirty="0"/>
              <a:t>Niels </a:t>
            </a:r>
            <a:r>
              <a:rPr lang="da-DK" dirty="0" err="1"/>
              <a:t>Linsaa</a:t>
            </a:r>
            <a:r>
              <a:rPr lang="da-DK" dirty="0"/>
              <a:t> (Ønsker ikke genvalg)</a:t>
            </a:r>
          </a:p>
          <a:p>
            <a:pPr marL="457200" indent="-457200">
              <a:buFont typeface="+mj-lt"/>
              <a:buAutoNum type="arabicPeriod"/>
            </a:pPr>
            <a:r>
              <a:rPr lang="da-DK" dirty="0"/>
              <a:t>Knud Larsen (Ønsker genvalg)</a:t>
            </a:r>
          </a:p>
          <a:p>
            <a:pPr marL="0" indent="0"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98188413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Revisorer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Claus Danielsen (Ønsker genvalg)</a:t>
            </a:r>
          </a:p>
          <a:p>
            <a:r>
              <a:rPr lang="da-DK" dirty="0"/>
              <a:t>Jakob Jønsson (Ønsker genvalg)</a:t>
            </a:r>
          </a:p>
          <a:p>
            <a:endParaRPr lang="da-DK" dirty="0"/>
          </a:p>
          <a:p>
            <a:pPr marL="0" indent="0">
              <a:buNone/>
            </a:pPr>
            <a:r>
              <a:rPr lang="da-DK" dirty="0"/>
              <a:t>Suppleant:</a:t>
            </a:r>
          </a:p>
          <a:p>
            <a:r>
              <a:rPr lang="da-DK" dirty="0"/>
              <a:t>Claus Piper (Ønsker genvalg)</a:t>
            </a:r>
          </a:p>
        </p:txBody>
      </p:sp>
    </p:spTree>
    <p:extLst>
      <p:ext uri="{BB962C8B-B14F-4D97-AF65-F5344CB8AC3E}">
        <p14:creationId xmlns:p14="http://schemas.microsoft.com/office/powerpoint/2010/main" val="229153180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Dagsorden</a:t>
            </a:r>
          </a:p>
        </p:txBody>
      </p:sp>
      <p:sp>
        <p:nvSpPr>
          <p:cNvPr id="4" name="Højrepil 3"/>
          <p:cNvSpPr/>
          <p:nvPr/>
        </p:nvSpPr>
        <p:spPr>
          <a:xfrm>
            <a:off x="555592" y="5570912"/>
            <a:ext cx="740980" cy="19706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0" name="Pladsholder til indhold 2">
            <a:extLst>
              <a:ext uri="{FF2B5EF4-FFF2-40B4-BE49-F238E27FC236}">
                <a16:creationId xmlns:a16="http://schemas.microsoft.com/office/drawing/2014/main" id="{C137195D-B71F-4F8F-80C0-7EE94A5FE5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15966" y="1357532"/>
            <a:ext cx="9279462" cy="4890867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da-DK" dirty="0"/>
              <a:t>Valg af dirigent og referent</a:t>
            </a:r>
          </a:p>
          <a:p>
            <a:pPr marL="457200" indent="-457200">
              <a:buFont typeface="+mj-lt"/>
              <a:buAutoNum type="arabicPeriod"/>
            </a:pPr>
            <a:r>
              <a:rPr lang="da-DK" dirty="0"/>
              <a:t>Formandens beretning</a:t>
            </a:r>
          </a:p>
          <a:p>
            <a:pPr marL="457200" indent="-457200">
              <a:buFont typeface="+mj-lt"/>
              <a:buAutoNum type="arabicPeriod"/>
            </a:pPr>
            <a:r>
              <a:rPr lang="da-DK" dirty="0"/>
              <a:t>Fremlæggelse af regnskab</a:t>
            </a:r>
          </a:p>
          <a:p>
            <a:pPr marL="457200" indent="-457200">
              <a:buFont typeface="+mj-lt"/>
              <a:buAutoNum type="arabicPeriod"/>
            </a:pPr>
            <a:r>
              <a:rPr lang="da-DK" dirty="0"/>
              <a:t>Indkomne forslag</a:t>
            </a:r>
          </a:p>
          <a:p>
            <a:pPr marL="857250" lvl="1" indent="-457200">
              <a:buFont typeface="+mj-lt"/>
              <a:buAutoNum type="arabicPeriod"/>
            </a:pPr>
            <a:r>
              <a:rPr lang="da-DK" dirty="0"/>
              <a:t>Vedtægtsændring</a:t>
            </a:r>
          </a:p>
          <a:p>
            <a:pPr marL="857250" lvl="1" indent="-457200">
              <a:buFont typeface="+mj-lt"/>
              <a:buAutoNum type="arabicPeriod"/>
            </a:pPr>
            <a:r>
              <a:rPr lang="da-DK" dirty="0"/>
              <a:t>Forslag fra Vagn Sangill</a:t>
            </a:r>
          </a:p>
          <a:p>
            <a:pPr marL="457200" indent="-457200">
              <a:buFont typeface="+mj-lt"/>
              <a:buAutoNum type="arabicPeriod"/>
            </a:pPr>
            <a:r>
              <a:rPr lang="da-DK" dirty="0"/>
              <a:t>Fastsættelse af kontingent og budget til godkendelse</a:t>
            </a:r>
          </a:p>
          <a:p>
            <a:pPr marL="457200" indent="-457200">
              <a:buFont typeface="+mj-lt"/>
              <a:buAutoNum type="arabicPeriod"/>
            </a:pPr>
            <a:r>
              <a:rPr lang="da-DK" dirty="0"/>
              <a:t>Valg</a:t>
            </a:r>
          </a:p>
          <a:p>
            <a:pPr marL="857250" lvl="1" indent="-457200">
              <a:buFont typeface="+mj-lt"/>
              <a:buAutoNum type="alphaLcParenR"/>
            </a:pPr>
            <a:r>
              <a:rPr lang="da-DK" dirty="0"/>
              <a:t>Bestyrelsesmedlemmer</a:t>
            </a:r>
          </a:p>
          <a:p>
            <a:pPr marL="857250" lvl="1" indent="-457200">
              <a:buFont typeface="+mj-lt"/>
              <a:buAutoNum type="alphaLcParenR"/>
            </a:pPr>
            <a:r>
              <a:rPr lang="da-DK" dirty="0"/>
              <a:t>Bestyrelsessuppleanter</a:t>
            </a:r>
          </a:p>
          <a:p>
            <a:pPr marL="857250" lvl="1" indent="-457200">
              <a:buFont typeface="+mj-lt"/>
              <a:buAutoNum type="alphaLcParenR"/>
            </a:pPr>
            <a:r>
              <a:rPr lang="da-DK" dirty="0"/>
              <a:t>2 Revisorer</a:t>
            </a:r>
          </a:p>
          <a:p>
            <a:pPr marL="857250" lvl="1" indent="-457200">
              <a:buFont typeface="+mj-lt"/>
              <a:buAutoNum type="alphaLcParenR"/>
            </a:pPr>
            <a:r>
              <a:rPr lang="da-DK" dirty="0"/>
              <a:t>1 Revisorsuppleant</a:t>
            </a:r>
          </a:p>
          <a:p>
            <a:pPr marL="457200" indent="-457200">
              <a:buFont typeface="+mj-lt"/>
              <a:buAutoNum type="arabicPeriod"/>
            </a:pPr>
            <a:r>
              <a:rPr lang="da-DK" dirty="0"/>
              <a:t>Generalforsamlingens indikation vedr. alkoholpolitik i Jagtforeningen.</a:t>
            </a:r>
          </a:p>
          <a:p>
            <a:pPr marL="457200" indent="-457200">
              <a:buFont typeface="+mj-lt"/>
              <a:buAutoNum type="arabicPeriod"/>
            </a:pPr>
            <a:r>
              <a:rPr lang="da-DK" dirty="0"/>
              <a:t>Eventuelt</a:t>
            </a:r>
          </a:p>
        </p:txBody>
      </p:sp>
    </p:spTree>
    <p:extLst>
      <p:ext uri="{BB962C8B-B14F-4D97-AF65-F5344CB8AC3E}">
        <p14:creationId xmlns:p14="http://schemas.microsoft.com/office/powerpoint/2010/main" val="352051389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23E41C8-2472-4AB1-9D4B-DFF90D5E09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Alkohol politik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68C1E242-F16C-4797-9AC9-34E62B6B53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6111" y="1291906"/>
            <a:ext cx="8946541" cy="5023606"/>
          </a:xfrm>
        </p:spPr>
        <p:txBody>
          <a:bodyPr/>
          <a:lstStyle/>
          <a:p>
            <a:r>
              <a:rPr lang="da-DK" dirty="0"/>
              <a:t>Opfordring på formandsmødet ved sidste repræsentantskabsmøde om udarbejdelse af alkohol politik</a:t>
            </a:r>
          </a:p>
          <a:p>
            <a:pPr lvl="1"/>
            <a:r>
              <a:rPr lang="da-DK" dirty="0"/>
              <a:t>Stor fokus på det indtryk jægere gør på ikke-jægere</a:t>
            </a:r>
          </a:p>
          <a:p>
            <a:pPr lvl="1"/>
            <a:endParaRPr lang="da-DK" dirty="0"/>
          </a:p>
          <a:p>
            <a:r>
              <a:rPr lang="da-DK" dirty="0"/>
              <a:t>Skal vi i Hillerød Jagtforening have en alkohol politik?</a:t>
            </a:r>
          </a:p>
          <a:p>
            <a:endParaRPr lang="da-DK" dirty="0"/>
          </a:p>
          <a:p>
            <a:r>
              <a:rPr lang="da-DK" dirty="0"/>
              <a:t>Hvad skal sådan en politik evt. indeholde?</a:t>
            </a:r>
          </a:p>
          <a:p>
            <a:pPr lvl="1"/>
            <a:r>
              <a:rPr lang="da-DK" dirty="0"/>
              <a:t>Alkohol i forbindelse med jagter</a:t>
            </a:r>
          </a:p>
          <a:p>
            <a:pPr lvl="1"/>
            <a:r>
              <a:rPr lang="da-DK" dirty="0"/>
              <a:t>Alkohol i forbindelse med HJ arrangementer</a:t>
            </a:r>
          </a:p>
          <a:p>
            <a:pPr lvl="1"/>
            <a:r>
              <a:rPr lang="da-DK" dirty="0"/>
              <a:t>Alkohol på skydebanen</a:t>
            </a:r>
          </a:p>
          <a:p>
            <a:pPr lvl="1"/>
            <a:r>
              <a:rPr lang="da-DK" dirty="0"/>
              <a:t>Hvad gør vi hvis den ikke bliver overholdt</a:t>
            </a:r>
          </a:p>
        </p:txBody>
      </p:sp>
    </p:spTree>
    <p:extLst>
      <p:ext uri="{BB962C8B-B14F-4D97-AF65-F5344CB8AC3E}">
        <p14:creationId xmlns:p14="http://schemas.microsoft.com/office/powerpoint/2010/main" val="353414776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Dagsorden</a:t>
            </a:r>
          </a:p>
        </p:txBody>
      </p:sp>
      <p:sp>
        <p:nvSpPr>
          <p:cNvPr id="4" name="Højrepil 3"/>
          <p:cNvSpPr/>
          <p:nvPr/>
        </p:nvSpPr>
        <p:spPr>
          <a:xfrm>
            <a:off x="646111" y="5923181"/>
            <a:ext cx="740980" cy="19706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8" name="Pladsholder til indhold 2">
            <a:extLst>
              <a:ext uri="{FF2B5EF4-FFF2-40B4-BE49-F238E27FC236}">
                <a16:creationId xmlns:a16="http://schemas.microsoft.com/office/drawing/2014/main" id="{4E7E300E-3765-43CD-98D8-31D0243870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15966" y="1357532"/>
            <a:ext cx="9279462" cy="4890867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da-DK" dirty="0"/>
              <a:t>Valg af dirigent og referent</a:t>
            </a:r>
          </a:p>
          <a:p>
            <a:pPr marL="457200" indent="-457200">
              <a:buFont typeface="+mj-lt"/>
              <a:buAutoNum type="arabicPeriod"/>
            </a:pPr>
            <a:r>
              <a:rPr lang="da-DK" dirty="0"/>
              <a:t>Formandens beretning</a:t>
            </a:r>
          </a:p>
          <a:p>
            <a:pPr marL="457200" indent="-457200">
              <a:buFont typeface="+mj-lt"/>
              <a:buAutoNum type="arabicPeriod"/>
            </a:pPr>
            <a:r>
              <a:rPr lang="da-DK" dirty="0"/>
              <a:t>Fremlæggelse af regnskab</a:t>
            </a:r>
          </a:p>
          <a:p>
            <a:pPr marL="457200" indent="-457200">
              <a:buFont typeface="+mj-lt"/>
              <a:buAutoNum type="arabicPeriod"/>
            </a:pPr>
            <a:r>
              <a:rPr lang="da-DK" dirty="0"/>
              <a:t>Indkomne forslag</a:t>
            </a:r>
          </a:p>
          <a:p>
            <a:pPr marL="857250" lvl="1" indent="-457200">
              <a:buFont typeface="+mj-lt"/>
              <a:buAutoNum type="arabicPeriod"/>
            </a:pPr>
            <a:r>
              <a:rPr lang="da-DK" dirty="0"/>
              <a:t>Vedtægtsændring</a:t>
            </a:r>
          </a:p>
          <a:p>
            <a:pPr marL="857250" lvl="1" indent="-457200">
              <a:buFont typeface="+mj-lt"/>
              <a:buAutoNum type="arabicPeriod"/>
            </a:pPr>
            <a:r>
              <a:rPr lang="da-DK" dirty="0"/>
              <a:t>Forslag fra Vagn Sangill</a:t>
            </a:r>
          </a:p>
          <a:p>
            <a:pPr marL="457200" indent="-457200">
              <a:buFont typeface="+mj-lt"/>
              <a:buAutoNum type="arabicPeriod"/>
            </a:pPr>
            <a:r>
              <a:rPr lang="da-DK" dirty="0"/>
              <a:t>Fastsættelse af kontingent og budget til godkendelse</a:t>
            </a:r>
          </a:p>
          <a:p>
            <a:pPr marL="457200" indent="-457200">
              <a:buFont typeface="+mj-lt"/>
              <a:buAutoNum type="arabicPeriod"/>
            </a:pPr>
            <a:r>
              <a:rPr lang="da-DK" dirty="0"/>
              <a:t>Valg</a:t>
            </a:r>
          </a:p>
          <a:p>
            <a:pPr marL="857250" lvl="1" indent="-457200">
              <a:buFont typeface="+mj-lt"/>
              <a:buAutoNum type="alphaLcParenR"/>
            </a:pPr>
            <a:r>
              <a:rPr lang="da-DK" dirty="0"/>
              <a:t>Bestyrelsesmedlemmer</a:t>
            </a:r>
          </a:p>
          <a:p>
            <a:pPr marL="857250" lvl="1" indent="-457200">
              <a:buFont typeface="+mj-lt"/>
              <a:buAutoNum type="alphaLcParenR"/>
            </a:pPr>
            <a:r>
              <a:rPr lang="da-DK" dirty="0"/>
              <a:t>Bestyrelsessuppleanter</a:t>
            </a:r>
          </a:p>
          <a:p>
            <a:pPr marL="857250" lvl="1" indent="-457200">
              <a:buFont typeface="+mj-lt"/>
              <a:buAutoNum type="alphaLcParenR"/>
            </a:pPr>
            <a:r>
              <a:rPr lang="da-DK" dirty="0"/>
              <a:t>2 Revisorer</a:t>
            </a:r>
          </a:p>
          <a:p>
            <a:pPr marL="857250" lvl="1" indent="-457200">
              <a:buFont typeface="+mj-lt"/>
              <a:buAutoNum type="alphaLcParenR"/>
            </a:pPr>
            <a:r>
              <a:rPr lang="da-DK" dirty="0"/>
              <a:t>1 Revisorsuppleant</a:t>
            </a:r>
          </a:p>
          <a:p>
            <a:pPr marL="457200" indent="-457200">
              <a:buFont typeface="+mj-lt"/>
              <a:buAutoNum type="arabicPeriod"/>
            </a:pPr>
            <a:r>
              <a:rPr lang="da-DK" dirty="0"/>
              <a:t>Generalforsamlingens indikation vedr. alkoholpolitik i Jagtforeningen.</a:t>
            </a:r>
          </a:p>
          <a:p>
            <a:pPr marL="457200" indent="-457200">
              <a:buFont typeface="+mj-lt"/>
              <a:buAutoNum type="arabicPeriod"/>
            </a:pPr>
            <a:r>
              <a:rPr lang="da-DK" dirty="0"/>
              <a:t>Eventuelt</a:t>
            </a:r>
          </a:p>
        </p:txBody>
      </p:sp>
    </p:spTree>
    <p:extLst>
      <p:ext uri="{BB962C8B-B14F-4D97-AF65-F5344CB8AC3E}">
        <p14:creationId xmlns:p14="http://schemas.microsoft.com/office/powerpoint/2010/main" val="45836149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6C7DC6-DE91-4FB4-8A38-6BB0CE2614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Arbejde med ny struktur i DJ</a:t>
            </a:r>
            <a:br>
              <a:rPr lang="da-DK" dirty="0"/>
            </a:br>
            <a:r>
              <a:rPr lang="da-DK" dirty="0"/>
              <a:t>Informationsmøde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79EA71C9-F6A0-4DB6-9303-F8CD81658B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6111" y="1722212"/>
            <a:ext cx="10680107" cy="468306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da-DK" dirty="0"/>
              <a:t>Sted: Dåstrup Forsamlingshus, Byvejen 15, Dåstrup, 4130 Viby Sjælland</a:t>
            </a:r>
          </a:p>
          <a:p>
            <a:pPr marL="0" indent="0">
              <a:buNone/>
            </a:pPr>
            <a:br>
              <a:rPr lang="da-DK" dirty="0"/>
            </a:br>
            <a:r>
              <a:rPr lang="da-DK" dirty="0"/>
              <a:t>Tid: Torsdag d. 8. november 2018 kl. 19-21.</a:t>
            </a:r>
            <a:br>
              <a:rPr lang="da-DK" dirty="0"/>
            </a:br>
            <a:r>
              <a:rPr lang="da-DK" dirty="0"/>
              <a:t>Tilmelding: Senest d. 1. november 2018 til Stina Kaufmann på mail: </a:t>
            </a:r>
            <a:r>
              <a:rPr lang="da-DK" b="1" u="sng" dirty="0">
                <a:hlinkClick r:id="rId2"/>
              </a:rPr>
              <a:t>stinahk@gmail.com</a:t>
            </a:r>
            <a:br>
              <a:rPr lang="da-DK" dirty="0"/>
            </a:br>
            <a:br>
              <a:rPr lang="da-DK" dirty="0"/>
            </a:br>
            <a:r>
              <a:rPr lang="da-DK" dirty="0"/>
              <a:t>Mødet er for alle medlemmer af Danmarks Jægerforbund, og er arrangeret af Kreds 7, som også er vært ved en kop kaffe/te.</a:t>
            </a:r>
            <a:br>
              <a:rPr lang="da-DK" dirty="0"/>
            </a:br>
            <a:r>
              <a:rPr lang="da-DK" dirty="0"/>
              <a:t>Kreds 7’s repræsentanter i Strukturudvalget, vil på mødet fremlægge det arbejde udvalget er nået frem til på dette tidspunkt, med henblik på at få medlemmernes inputs og kommentarer til det videre arbejde.</a:t>
            </a:r>
            <a:br>
              <a:rPr lang="da-DK" dirty="0"/>
            </a:br>
            <a:r>
              <a:rPr lang="da-DK" dirty="0"/>
              <a:t>Kreds 7’s repræsentanter i Strukturudvalget er Hans-Jørgen Kirstein og Stina Kaufmann.</a:t>
            </a:r>
            <a:br>
              <a:rPr lang="da-DK" dirty="0"/>
            </a:br>
            <a:r>
              <a:rPr lang="da-DK" dirty="0"/>
              <a:t>Udgangspunktet for arbejdet i Strukturudvalget er fremtiden og dem og det, Danmarks Jægerforbund, er sat i verden for at virke for. Arbejdet i Strukturudvalget er derfor ikke en bagudrettet kritik af det bestående, men en aktiv </a:t>
            </a:r>
            <a:r>
              <a:rPr lang="da-DK" dirty="0" err="1"/>
              <a:t>forholden</a:t>
            </a:r>
            <a:r>
              <a:rPr lang="da-DK" dirty="0"/>
              <a:t> til det kommende.</a:t>
            </a:r>
            <a:br>
              <a:rPr lang="da-DK" dirty="0"/>
            </a:br>
            <a:br>
              <a:rPr lang="da-DK" dirty="0"/>
            </a:br>
            <a:r>
              <a:rPr lang="da-DK" b="1" dirty="0"/>
              <a:t>Vel mødt!</a:t>
            </a:r>
            <a:endParaRPr lang="da-DK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52356468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8E8A8EB-4DF5-49C2-937B-90BBCF5954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Kragepokalen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444DFCD9-92A1-4C5B-9B83-043936A0CB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8558" y="1925502"/>
            <a:ext cx="8946541" cy="4195481"/>
          </a:xfrm>
        </p:spPr>
        <p:txBody>
          <a:bodyPr/>
          <a:lstStyle/>
          <a:p>
            <a:r>
              <a:rPr lang="da-DK" dirty="0"/>
              <a:t>Traditionen tro skal vi uddele kragepokalen og den overdådige præmie</a:t>
            </a:r>
          </a:p>
        </p:txBody>
      </p:sp>
    </p:spTree>
    <p:extLst>
      <p:ext uri="{BB962C8B-B14F-4D97-AF65-F5344CB8AC3E}">
        <p14:creationId xmlns:p14="http://schemas.microsoft.com/office/powerpoint/2010/main" val="26711852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Dagsorden</a:t>
            </a:r>
          </a:p>
        </p:txBody>
      </p:sp>
      <p:sp>
        <p:nvSpPr>
          <p:cNvPr id="4" name="Højrepil 3"/>
          <p:cNvSpPr/>
          <p:nvPr/>
        </p:nvSpPr>
        <p:spPr>
          <a:xfrm>
            <a:off x="646111" y="1754713"/>
            <a:ext cx="740980" cy="19706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5" name="Pladsholder til indhold 2">
            <a:extLst>
              <a:ext uri="{FF2B5EF4-FFF2-40B4-BE49-F238E27FC236}">
                <a16:creationId xmlns:a16="http://schemas.microsoft.com/office/drawing/2014/main" id="{51B8CB61-D515-46E4-9FC6-F7808017C5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15966" y="1357532"/>
            <a:ext cx="9279462" cy="4890867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da-DK" dirty="0"/>
              <a:t>Valg af dirigent og referent</a:t>
            </a:r>
          </a:p>
          <a:p>
            <a:pPr marL="457200" indent="-457200">
              <a:buFont typeface="+mj-lt"/>
              <a:buAutoNum type="arabicPeriod"/>
            </a:pPr>
            <a:r>
              <a:rPr lang="da-DK" dirty="0"/>
              <a:t>Formandens beretning</a:t>
            </a:r>
          </a:p>
          <a:p>
            <a:pPr marL="457200" indent="-457200">
              <a:buFont typeface="+mj-lt"/>
              <a:buAutoNum type="arabicPeriod"/>
            </a:pPr>
            <a:r>
              <a:rPr lang="da-DK" dirty="0"/>
              <a:t>Fremlæggelse af regnskab</a:t>
            </a:r>
          </a:p>
          <a:p>
            <a:pPr marL="457200" indent="-457200">
              <a:buFont typeface="+mj-lt"/>
              <a:buAutoNum type="arabicPeriod"/>
            </a:pPr>
            <a:r>
              <a:rPr lang="da-DK" dirty="0"/>
              <a:t>Indkomne forslag</a:t>
            </a:r>
          </a:p>
          <a:p>
            <a:pPr marL="857250" lvl="1" indent="-457200">
              <a:buFont typeface="+mj-lt"/>
              <a:buAutoNum type="arabicPeriod"/>
            </a:pPr>
            <a:r>
              <a:rPr lang="da-DK" dirty="0"/>
              <a:t>Vedtægtsændring</a:t>
            </a:r>
          </a:p>
          <a:p>
            <a:pPr marL="857250" lvl="1" indent="-457200">
              <a:buFont typeface="+mj-lt"/>
              <a:buAutoNum type="arabicPeriod"/>
            </a:pPr>
            <a:r>
              <a:rPr lang="da-DK" dirty="0"/>
              <a:t>Forslag fra Vagn Sangill</a:t>
            </a:r>
          </a:p>
          <a:p>
            <a:pPr marL="457200" indent="-457200">
              <a:buFont typeface="+mj-lt"/>
              <a:buAutoNum type="arabicPeriod"/>
            </a:pPr>
            <a:r>
              <a:rPr lang="da-DK" dirty="0"/>
              <a:t>Fastsættelse af kontingent og budget til godkendelse</a:t>
            </a:r>
          </a:p>
          <a:p>
            <a:pPr marL="457200" indent="-457200">
              <a:buFont typeface="+mj-lt"/>
              <a:buAutoNum type="arabicPeriod"/>
            </a:pPr>
            <a:r>
              <a:rPr lang="da-DK" dirty="0"/>
              <a:t>Valg</a:t>
            </a:r>
          </a:p>
          <a:p>
            <a:pPr marL="857250" lvl="1" indent="-457200">
              <a:buFont typeface="+mj-lt"/>
              <a:buAutoNum type="alphaLcParenR"/>
            </a:pPr>
            <a:r>
              <a:rPr lang="da-DK" dirty="0"/>
              <a:t>Bestyrelsesmedlemmer</a:t>
            </a:r>
          </a:p>
          <a:p>
            <a:pPr marL="857250" lvl="1" indent="-457200">
              <a:buFont typeface="+mj-lt"/>
              <a:buAutoNum type="alphaLcParenR"/>
            </a:pPr>
            <a:r>
              <a:rPr lang="da-DK" dirty="0"/>
              <a:t>Bestyrelsessuppleanter</a:t>
            </a:r>
          </a:p>
          <a:p>
            <a:pPr marL="857250" lvl="1" indent="-457200">
              <a:buFont typeface="+mj-lt"/>
              <a:buAutoNum type="alphaLcParenR"/>
            </a:pPr>
            <a:r>
              <a:rPr lang="da-DK" dirty="0"/>
              <a:t>2 Revisorer</a:t>
            </a:r>
          </a:p>
          <a:p>
            <a:pPr marL="857250" lvl="1" indent="-457200">
              <a:buFont typeface="+mj-lt"/>
              <a:buAutoNum type="alphaLcParenR"/>
            </a:pPr>
            <a:r>
              <a:rPr lang="da-DK" dirty="0"/>
              <a:t>1 Revisorsuppleant</a:t>
            </a:r>
          </a:p>
          <a:p>
            <a:pPr marL="457200" indent="-457200">
              <a:buFont typeface="+mj-lt"/>
              <a:buAutoNum type="arabicPeriod"/>
            </a:pPr>
            <a:r>
              <a:rPr lang="da-DK" dirty="0"/>
              <a:t>Generalforsamlingens indikation vedr. alkoholpolitik i Jagtforeningen.</a:t>
            </a:r>
          </a:p>
          <a:p>
            <a:pPr marL="457200" indent="-457200">
              <a:buFont typeface="+mj-lt"/>
              <a:buAutoNum type="arabicPeriod"/>
            </a:pPr>
            <a:r>
              <a:rPr lang="da-DK" dirty="0"/>
              <a:t>Eventuelt</a:t>
            </a:r>
          </a:p>
        </p:txBody>
      </p:sp>
    </p:spTree>
    <p:extLst>
      <p:ext uri="{BB962C8B-B14F-4D97-AF65-F5344CB8AC3E}">
        <p14:creationId xmlns:p14="http://schemas.microsoft.com/office/powerpoint/2010/main" val="7756915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23C64A-E2D2-4413-AA27-A32DA5BA00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Formandens beretning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64BDB74-AC0D-4F4C-ABF1-03E24A85CC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6111" y="1859252"/>
            <a:ext cx="8946541" cy="4195481"/>
          </a:xfrm>
        </p:spPr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5284457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Formandens beretning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1103312" y="1749972"/>
            <a:ext cx="8946541" cy="4498427"/>
          </a:xfrm>
        </p:spPr>
        <p:txBody>
          <a:bodyPr>
            <a:normAutofit/>
          </a:bodyPr>
          <a:lstStyle/>
          <a:p>
            <a:r>
              <a:rPr lang="da-DK" dirty="0"/>
              <a:t>Vi er en forening vi kan være stolte af med mange aktiviteter, men også noget der halter.</a:t>
            </a:r>
          </a:p>
          <a:p>
            <a:pPr lvl="1"/>
            <a:r>
              <a:rPr lang="da-DK" dirty="0"/>
              <a:t>Riffelskydning</a:t>
            </a:r>
          </a:p>
          <a:p>
            <a:pPr lvl="1"/>
            <a:r>
              <a:rPr lang="da-DK" dirty="0"/>
              <a:t>Jagthorn</a:t>
            </a:r>
          </a:p>
          <a:p>
            <a:pPr lvl="1"/>
            <a:r>
              <a:rPr lang="da-DK" dirty="0"/>
              <a:t>Hundetræning</a:t>
            </a:r>
          </a:p>
          <a:p>
            <a:pPr lvl="1"/>
            <a:r>
              <a:rPr lang="da-DK" dirty="0"/>
              <a:t>Rævehagl</a:t>
            </a:r>
          </a:p>
          <a:p>
            <a:pPr lvl="1"/>
            <a:r>
              <a:rPr lang="da-DK" dirty="0"/>
              <a:t>Jagttegnsskole</a:t>
            </a:r>
          </a:p>
          <a:p>
            <a:pPr lvl="1"/>
            <a:r>
              <a:rPr lang="da-DK" dirty="0"/>
              <a:t>Jagt</a:t>
            </a:r>
          </a:p>
          <a:p>
            <a:pPr lvl="1"/>
            <a:r>
              <a:rPr lang="da-DK" dirty="0"/>
              <a:t>Regulering af skadevoldende vildt</a:t>
            </a:r>
          </a:p>
          <a:p>
            <a:pPr marL="0" indent="0"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607476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AF803F5-8913-4EF5-B11D-15AA43D115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Formandens beretning</a:t>
            </a:r>
            <a:br>
              <a:rPr lang="da-DK" dirty="0"/>
            </a:br>
            <a:r>
              <a:rPr lang="da-DK" dirty="0" err="1"/>
              <a:t>Medlemsstatus</a:t>
            </a:r>
            <a:endParaRPr lang="da-DK" dirty="0"/>
          </a:p>
        </p:txBody>
      </p:sp>
      <p:sp>
        <p:nvSpPr>
          <p:cNvPr id="4" name="Pladsholder til indhold 2">
            <a:extLst>
              <a:ext uri="{FF2B5EF4-FFF2-40B4-BE49-F238E27FC236}">
                <a16:creationId xmlns:a16="http://schemas.microsoft.com/office/drawing/2014/main" id="{D4A978B6-C6D0-40B7-86B9-56F84B9D26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6218" y="1912947"/>
            <a:ext cx="4780918" cy="3914193"/>
          </a:xfrm>
        </p:spPr>
        <p:txBody>
          <a:bodyPr/>
          <a:lstStyle/>
          <a:p>
            <a:pPr lvl="1"/>
            <a:r>
              <a:rPr lang="da-DK" dirty="0" err="1"/>
              <a:t>Medlemsstatus</a:t>
            </a:r>
            <a:endParaRPr lang="da-DK" dirty="0"/>
          </a:p>
          <a:p>
            <a:pPr lvl="1"/>
            <a:endParaRPr lang="da-DK" dirty="0"/>
          </a:p>
          <a:p>
            <a:pPr lvl="1"/>
            <a:r>
              <a:rPr lang="da-DK" dirty="0"/>
              <a:t>Vi er 506 medlemmer i dag. </a:t>
            </a:r>
          </a:p>
          <a:p>
            <a:pPr lvl="1"/>
            <a:r>
              <a:rPr lang="da-DK" dirty="0"/>
              <a:t>Dette er 14 mere end sidste år.</a:t>
            </a:r>
          </a:p>
          <a:p>
            <a:pPr lvl="1"/>
            <a:r>
              <a:rPr lang="da-DK" dirty="0"/>
              <a:t>Medlemsfremgang på 3%</a:t>
            </a:r>
          </a:p>
          <a:p>
            <a:pPr lvl="1"/>
            <a:endParaRPr lang="da-DK" dirty="0"/>
          </a:p>
          <a:p>
            <a:pPr lvl="2"/>
            <a:endParaRPr lang="da-DK" dirty="0"/>
          </a:p>
        </p:txBody>
      </p:sp>
      <p:graphicFrame>
        <p:nvGraphicFramePr>
          <p:cNvPr id="5" name="Tabel 4">
            <a:extLst>
              <a:ext uri="{FF2B5EF4-FFF2-40B4-BE49-F238E27FC236}">
                <a16:creationId xmlns:a16="http://schemas.microsoft.com/office/drawing/2014/main" id="{0F3AA530-67DC-4984-B75B-493CC235EB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2088227"/>
              </p:ext>
            </p:extLst>
          </p:nvPr>
        </p:nvGraphicFramePr>
        <p:xfrm>
          <a:off x="6096000" y="1912947"/>
          <a:ext cx="5631747" cy="4267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19190">
                  <a:extLst>
                    <a:ext uri="{9D8B030D-6E8A-4147-A177-3AD203B41FA5}">
                      <a16:colId xmlns:a16="http://schemas.microsoft.com/office/drawing/2014/main" val="1981203576"/>
                    </a:ext>
                  </a:extLst>
                </a:gridCol>
                <a:gridCol w="1954662">
                  <a:extLst>
                    <a:ext uri="{9D8B030D-6E8A-4147-A177-3AD203B41FA5}">
                      <a16:colId xmlns:a16="http://schemas.microsoft.com/office/drawing/2014/main" val="1213533506"/>
                    </a:ext>
                  </a:extLst>
                </a:gridCol>
                <a:gridCol w="1857895">
                  <a:extLst>
                    <a:ext uri="{9D8B030D-6E8A-4147-A177-3AD203B41FA5}">
                      <a16:colId xmlns:a16="http://schemas.microsoft.com/office/drawing/2014/main" val="2932293022"/>
                    </a:ext>
                  </a:extLst>
                </a:gridCol>
              </a:tblGrid>
              <a:tr h="408422">
                <a:tc>
                  <a:txBody>
                    <a:bodyPr/>
                    <a:lstStyle/>
                    <a:p>
                      <a:pPr algn="ctr" fontAlgn="b"/>
                      <a:r>
                        <a:rPr lang="da-DK" sz="1600" u="none" strike="noStrike" dirty="0">
                          <a:effectLst/>
                        </a:rPr>
                        <a:t>Medlemsgruppe</a:t>
                      </a:r>
                      <a:endParaRPr lang="da-DK" sz="16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a-DK" sz="1600" u="none" strike="noStrike" dirty="0">
                          <a:effectLst/>
                        </a:rPr>
                        <a:t>Antal medlemmer 2017/18</a:t>
                      </a:r>
                      <a:endParaRPr lang="da-DK" sz="16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a-DK" sz="1600" u="none" strike="noStrike" dirty="0">
                          <a:effectLst/>
                        </a:rPr>
                        <a:t>Antal medlemmer 2016/17</a:t>
                      </a:r>
                      <a:endParaRPr lang="da-DK" sz="16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37264724"/>
                  </a:ext>
                </a:extLst>
              </a:tr>
              <a:tr h="233384">
                <a:tc>
                  <a:txBody>
                    <a:bodyPr/>
                    <a:lstStyle/>
                    <a:p>
                      <a:pPr algn="ctr" fontAlgn="b"/>
                      <a:r>
                        <a:rPr lang="da-DK" sz="1600" u="none" strike="noStrike">
                          <a:effectLst/>
                        </a:rPr>
                        <a:t>Jun.</a:t>
                      </a:r>
                      <a:endParaRPr lang="da-DK" sz="16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a-DK" sz="1600" u="none" strike="noStrike" dirty="0">
                          <a:effectLst/>
                        </a:rPr>
                        <a:t>7</a:t>
                      </a:r>
                      <a:endParaRPr lang="da-DK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292500013"/>
                  </a:ext>
                </a:extLst>
              </a:tr>
              <a:tr h="233384">
                <a:tc>
                  <a:txBody>
                    <a:bodyPr/>
                    <a:lstStyle/>
                    <a:p>
                      <a:pPr algn="ctr" fontAlgn="b"/>
                      <a:r>
                        <a:rPr lang="da-DK" sz="1600" u="none" strike="noStrike">
                          <a:effectLst/>
                        </a:rPr>
                        <a:t>Hus.</a:t>
                      </a:r>
                      <a:endParaRPr lang="da-DK" sz="16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a-DK" sz="1600" u="none" strike="noStrike" dirty="0">
                          <a:effectLst/>
                        </a:rPr>
                        <a:t>21</a:t>
                      </a:r>
                      <a:endParaRPr lang="da-DK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035207480"/>
                  </a:ext>
                </a:extLst>
              </a:tr>
              <a:tr h="233384">
                <a:tc>
                  <a:txBody>
                    <a:bodyPr/>
                    <a:lstStyle/>
                    <a:p>
                      <a:pPr algn="ctr" fontAlgn="b"/>
                      <a:r>
                        <a:rPr lang="da-DK" sz="1600" u="none" strike="noStrike">
                          <a:effectLst/>
                        </a:rPr>
                        <a:t>Kurs.</a:t>
                      </a:r>
                      <a:endParaRPr lang="da-DK" sz="16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a-DK" sz="1600" u="none" strike="noStrike" dirty="0">
                          <a:effectLst/>
                        </a:rPr>
                        <a:t>0</a:t>
                      </a:r>
                      <a:endParaRPr lang="da-DK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723279161"/>
                  </a:ext>
                </a:extLst>
              </a:tr>
              <a:tr h="233384">
                <a:tc>
                  <a:txBody>
                    <a:bodyPr/>
                    <a:lstStyle/>
                    <a:p>
                      <a:pPr algn="ctr" fontAlgn="b"/>
                      <a:r>
                        <a:rPr lang="da-DK" sz="1600" u="none" strike="noStrike">
                          <a:effectLst/>
                        </a:rPr>
                        <a:t>Ord.</a:t>
                      </a:r>
                      <a:endParaRPr lang="da-DK" sz="16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316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a-DK" sz="1600" u="none" strike="noStrike" dirty="0">
                          <a:effectLst/>
                        </a:rPr>
                        <a:t>317</a:t>
                      </a:r>
                      <a:endParaRPr lang="da-DK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379757544"/>
                  </a:ext>
                </a:extLst>
              </a:tr>
              <a:tr h="233384">
                <a:tc>
                  <a:txBody>
                    <a:bodyPr/>
                    <a:lstStyle/>
                    <a:p>
                      <a:pPr algn="ctr" fontAlgn="b"/>
                      <a:r>
                        <a:rPr lang="da-DK" sz="1600" u="none" strike="noStrike">
                          <a:effectLst/>
                        </a:rPr>
                        <a:t>Sen.</a:t>
                      </a:r>
                      <a:endParaRPr lang="da-DK" sz="16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a-DK" sz="1600" u="none" strike="noStrike" dirty="0">
                          <a:effectLst/>
                        </a:rPr>
                        <a:t>60</a:t>
                      </a:r>
                      <a:endParaRPr lang="da-DK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739361444"/>
                  </a:ext>
                </a:extLst>
              </a:tr>
              <a:tr h="233384">
                <a:tc>
                  <a:txBody>
                    <a:bodyPr/>
                    <a:lstStyle/>
                    <a:p>
                      <a:pPr algn="ctr" fontAlgn="b"/>
                      <a:r>
                        <a:rPr lang="da-DK" sz="1600" u="none" strike="noStrike">
                          <a:effectLst/>
                        </a:rPr>
                        <a:t>Ung</a:t>
                      </a:r>
                      <a:endParaRPr lang="da-DK" sz="16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a-DK" sz="1600" u="none" strike="noStrike" dirty="0">
                          <a:effectLst/>
                        </a:rPr>
                        <a:t>8</a:t>
                      </a:r>
                      <a:endParaRPr lang="da-DK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358098931"/>
                  </a:ext>
                </a:extLst>
              </a:tr>
              <a:tr h="233384">
                <a:tc>
                  <a:txBody>
                    <a:bodyPr/>
                    <a:lstStyle/>
                    <a:p>
                      <a:pPr algn="ctr" fontAlgn="b"/>
                      <a:r>
                        <a:rPr lang="da-DK" sz="1600" u="none" strike="noStrike">
                          <a:effectLst/>
                        </a:rPr>
                        <a:t>Xtr.</a:t>
                      </a:r>
                      <a:endParaRPr lang="da-DK" sz="16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a-DK" sz="1600" u="none" strike="noStrike" dirty="0">
                          <a:effectLst/>
                        </a:rPr>
                        <a:t>34</a:t>
                      </a:r>
                      <a:endParaRPr lang="da-DK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605471543"/>
                  </a:ext>
                </a:extLst>
              </a:tr>
              <a:tr h="233384">
                <a:tc>
                  <a:txBody>
                    <a:bodyPr/>
                    <a:lstStyle/>
                    <a:p>
                      <a:pPr algn="ctr" fontAlgn="b"/>
                      <a:r>
                        <a:rPr lang="da-DK" sz="1600" u="none" strike="noStrike">
                          <a:effectLst/>
                        </a:rPr>
                        <a:t>Ære.</a:t>
                      </a:r>
                      <a:endParaRPr lang="da-DK" sz="16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a-DK" sz="1600" u="none" strike="noStrike" dirty="0">
                          <a:effectLst/>
                        </a:rPr>
                        <a:t>4</a:t>
                      </a:r>
                      <a:endParaRPr lang="da-DK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466290317"/>
                  </a:ext>
                </a:extLst>
              </a:tr>
              <a:tr h="233384">
                <a:tc>
                  <a:txBody>
                    <a:bodyPr/>
                    <a:lstStyle/>
                    <a:p>
                      <a:pPr algn="ctr" fontAlgn="b"/>
                      <a:r>
                        <a:rPr lang="da-DK" sz="1600" u="none" strike="noStrike">
                          <a:effectLst/>
                        </a:rPr>
                        <a:t>2.Ord</a:t>
                      </a:r>
                      <a:endParaRPr lang="da-DK" sz="16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a-DK" sz="1600" u="none" strike="noStrike" dirty="0">
                          <a:effectLst/>
                        </a:rPr>
                        <a:t>28</a:t>
                      </a:r>
                      <a:endParaRPr lang="da-DK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978607164"/>
                  </a:ext>
                </a:extLst>
              </a:tr>
              <a:tr h="233384">
                <a:tc>
                  <a:txBody>
                    <a:bodyPr/>
                    <a:lstStyle/>
                    <a:p>
                      <a:pPr algn="ctr" fontAlgn="b"/>
                      <a:r>
                        <a:rPr lang="da-DK" sz="1600" u="none" strike="noStrike">
                          <a:effectLst/>
                        </a:rPr>
                        <a:t>2.Ung</a:t>
                      </a:r>
                      <a:endParaRPr lang="da-DK" sz="16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a-DK" sz="1600" u="none" strike="noStrike" dirty="0">
                          <a:effectLst/>
                        </a:rPr>
                        <a:t>13</a:t>
                      </a:r>
                      <a:endParaRPr lang="da-DK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772586613"/>
                  </a:ext>
                </a:extLst>
              </a:tr>
              <a:tr h="233384">
                <a:tc>
                  <a:txBody>
                    <a:bodyPr/>
                    <a:lstStyle/>
                    <a:p>
                      <a:pPr algn="ctr" fontAlgn="b"/>
                      <a:r>
                        <a:rPr lang="da-DK" sz="1600" u="none" strike="noStrike">
                          <a:effectLst/>
                        </a:rPr>
                        <a:t>2.Sen</a:t>
                      </a:r>
                      <a:endParaRPr lang="da-DK" sz="16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a-DK" sz="1600" u="none" strike="noStrike" dirty="0">
                          <a:effectLst/>
                        </a:rPr>
                        <a:t>0</a:t>
                      </a:r>
                      <a:endParaRPr lang="da-DK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033121951"/>
                  </a:ext>
                </a:extLst>
              </a:tr>
              <a:tr h="233384">
                <a:tc>
                  <a:txBody>
                    <a:bodyPr/>
                    <a:lstStyle/>
                    <a:p>
                      <a:pPr algn="ctr" fontAlgn="b"/>
                      <a:r>
                        <a:rPr lang="da-DK" sz="1600" u="none" strike="noStrike">
                          <a:effectLst/>
                        </a:rPr>
                        <a:t>Støt.</a:t>
                      </a:r>
                      <a:endParaRPr lang="da-DK" sz="16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a-DK" sz="1600" u="none" strike="noStrike" dirty="0">
                          <a:effectLst/>
                        </a:rPr>
                        <a:t>0</a:t>
                      </a:r>
                      <a:endParaRPr lang="da-DK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567751096"/>
                  </a:ext>
                </a:extLst>
              </a:tr>
              <a:tr h="243109">
                <a:tc>
                  <a:txBody>
                    <a:bodyPr/>
                    <a:lstStyle/>
                    <a:p>
                      <a:pPr algn="ctr" fontAlgn="b"/>
                      <a:r>
                        <a:rPr lang="da-DK" sz="1600" u="none" strike="noStrike">
                          <a:effectLst/>
                        </a:rPr>
                        <a:t>Hovedtotal</a:t>
                      </a:r>
                      <a:endParaRPr lang="da-DK" sz="16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a-DK" sz="1600" u="none" strike="noStrike" dirty="0">
                          <a:effectLst/>
                        </a:rPr>
                        <a:t>                         506 </a:t>
                      </a:r>
                      <a:endParaRPr lang="da-DK" sz="16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a-DK" sz="1600" u="none" strike="noStrike" dirty="0">
                          <a:effectLst/>
                        </a:rPr>
                        <a:t>                         492 </a:t>
                      </a:r>
                      <a:endParaRPr lang="da-DK" sz="16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532440258"/>
                  </a:ext>
                </a:extLst>
              </a:tr>
              <a:tr h="238987">
                <a:tc>
                  <a:txBody>
                    <a:bodyPr/>
                    <a:lstStyle/>
                    <a:p>
                      <a:pPr algn="ctr" fontAlgn="b"/>
                      <a:endParaRPr lang="da-DK" sz="1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da-DK" sz="1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da-DK" sz="16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618074461"/>
                  </a:ext>
                </a:extLst>
              </a:tr>
              <a:tr h="233384">
                <a:tc>
                  <a:txBody>
                    <a:bodyPr/>
                    <a:lstStyle/>
                    <a:p>
                      <a:pPr algn="ctr" fontAlgn="b"/>
                      <a:r>
                        <a:rPr lang="da-DK" sz="1600" u="none" strike="noStrike" dirty="0">
                          <a:effectLst/>
                        </a:rPr>
                        <a:t>Fremgang</a:t>
                      </a:r>
                      <a:endParaRPr lang="da-DK" sz="16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600" u="none" strike="noStrike" dirty="0">
                          <a:effectLst/>
                        </a:rPr>
                        <a:t>3%</a:t>
                      </a:r>
                      <a:endParaRPr lang="da-DK" sz="16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da-DK" sz="16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4946714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1568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Formandens beretning</a:t>
            </a:r>
            <a:br>
              <a:rPr lang="da-DK" dirty="0"/>
            </a:br>
            <a:r>
              <a:rPr lang="da-DK" dirty="0"/>
              <a:t>Riffelskydning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a-DK" dirty="0"/>
              <a:t>HHK er blevet en selvstændig forening, som har ”købt” sig ud af de 4 tidligere foreninger.</a:t>
            </a:r>
          </a:p>
          <a:p>
            <a:r>
              <a:rPr lang="da-DK" dirty="0"/>
              <a:t>Fra Hillerød er der ca. 10 medlemmer, der bidrager som instruktører i HHK. Der er i alt ca. 35 instruktører</a:t>
            </a:r>
          </a:p>
          <a:p>
            <a:r>
              <a:rPr lang="da-DK" dirty="0"/>
              <a:t>Der har været afholdt 48 skydninger på Hanebjerg </a:t>
            </a:r>
          </a:p>
          <a:p>
            <a:r>
              <a:rPr lang="da-DK" dirty="0"/>
              <a:t>Godt </a:t>
            </a:r>
            <a:r>
              <a:rPr lang="da-DK"/>
              <a:t>1000 deltagere</a:t>
            </a:r>
            <a:endParaRPr lang="da-DK" dirty="0"/>
          </a:p>
          <a:p>
            <a:r>
              <a:rPr lang="da-DK" dirty="0"/>
              <a:t>2 af 3 riffelprøver afholdt</a:t>
            </a:r>
          </a:p>
          <a:p>
            <a:r>
              <a:rPr lang="da-DK" dirty="0"/>
              <a:t>Der er i det seneste år etableret lys på banen.</a:t>
            </a:r>
          </a:p>
          <a:p>
            <a:r>
              <a:rPr lang="da-DK" dirty="0"/>
              <a:t>Der har været afholdt pokal skydning på Elgbanen.</a:t>
            </a:r>
          </a:p>
          <a:p>
            <a:r>
              <a:rPr lang="da-DK" dirty="0"/>
              <a:t>Tak til Bent </a:t>
            </a:r>
            <a:r>
              <a:rPr lang="da-DK" dirty="0" err="1"/>
              <a:t>Behrman</a:t>
            </a:r>
            <a:r>
              <a:rPr lang="da-DK" dirty="0"/>
              <a:t> for stort engagement i Riffelskydningen og mange andre steder.</a:t>
            </a:r>
          </a:p>
        </p:txBody>
      </p:sp>
    </p:spTree>
    <p:extLst>
      <p:ext uri="{BB962C8B-B14F-4D97-AF65-F5344CB8AC3E}">
        <p14:creationId xmlns:p14="http://schemas.microsoft.com/office/powerpoint/2010/main" val="3709701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Formandens beretning</a:t>
            </a:r>
            <a:br>
              <a:rPr lang="da-DK" dirty="0"/>
            </a:br>
            <a:r>
              <a:rPr lang="da-DK" dirty="0"/>
              <a:t>Jagthorn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En lille trofast gruppe spiller fortsat jagthorn i Hillerød Jagtforening</a:t>
            </a:r>
          </a:p>
          <a:p>
            <a:r>
              <a:rPr lang="da-DK" dirty="0"/>
              <a:t>De repræsenterer foreningen på fornem vis, hvor Jagthorn er efterspurgt</a:t>
            </a:r>
          </a:p>
          <a:p>
            <a:r>
              <a:rPr lang="da-DK" dirty="0"/>
              <a:t>Tak til Blæserne som vi også har glæde af i aften</a:t>
            </a:r>
          </a:p>
        </p:txBody>
      </p:sp>
    </p:spTree>
    <p:extLst>
      <p:ext uri="{BB962C8B-B14F-4D97-AF65-F5344CB8AC3E}">
        <p14:creationId xmlns:p14="http://schemas.microsoft.com/office/powerpoint/2010/main" val="204281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731</TotalTime>
  <Words>1659</Words>
  <Application>Microsoft Office PowerPoint</Application>
  <PresentationFormat>Widescreen</PresentationFormat>
  <Paragraphs>387</Paragraphs>
  <Slides>38</Slides>
  <Notes>0</Notes>
  <HiddenSlides>0</HiddenSlides>
  <MMClips>0</MMClips>
  <ScaleCrop>false</ScaleCrop>
  <HeadingPairs>
    <vt:vector size="8" baseType="variant">
      <vt:variant>
        <vt:lpstr>Benyttede skrifttyper</vt:lpstr>
      </vt:variant>
      <vt:variant>
        <vt:i4>5</vt:i4>
      </vt:variant>
      <vt:variant>
        <vt:lpstr>Tema</vt:lpstr>
      </vt:variant>
      <vt:variant>
        <vt:i4>1</vt:i4>
      </vt:variant>
      <vt:variant>
        <vt:lpstr>Integrerede OLE-servere</vt:lpstr>
      </vt:variant>
      <vt:variant>
        <vt:i4>1</vt:i4>
      </vt:variant>
      <vt:variant>
        <vt:lpstr>Slidetitler</vt:lpstr>
      </vt:variant>
      <vt:variant>
        <vt:i4>38</vt:i4>
      </vt:variant>
    </vt:vector>
  </HeadingPairs>
  <TitlesOfParts>
    <vt:vector size="45" baseType="lpstr">
      <vt:lpstr>Arial</vt:lpstr>
      <vt:lpstr>Calibri</vt:lpstr>
      <vt:lpstr>Century Gothic</vt:lpstr>
      <vt:lpstr>Wingdings</vt:lpstr>
      <vt:lpstr>Wingdings 3</vt:lpstr>
      <vt:lpstr>Ion</vt:lpstr>
      <vt:lpstr>Worksheet</vt:lpstr>
      <vt:lpstr>Hillerød Jagtforenings Generalforsamling 2018</vt:lpstr>
      <vt:lpstr>Dagsorden</vt:lpstr>
      <vt:lpstr>Bestyrelsen foreslår</vt:lpstr>
      <vt:lpstr>Dagsorden</vt:lpstr>
      <vt:lpstr>Formandens beretning</vt:lpstr>
      <vt:lpstr>Formandens beretning</vt:lpstr>
      <vt:lpstr>Formandens beretning Medlemsstatus</vt:lpstr>
      <vt:lpstr>Formandens beretning Riffelskydning</vt:lpstr>
      <vt:lpstr>Formandens beretning Jagthorn</vt:lpstr>
      <vt:lpstr>Formandens beretning Flugtskydning</vt:lpstr>
      <vt:lpstr>Formandens beretning Hundetræning</vt:lpstr>
      <vt:lpstr>Formandens beretning Rævehagl </vt:lpstr>
      <vt:lpstr>Formandens beretning Jagttegnsskolen</vt:lpstr>
      <vt:lpstr>Formandens beretning  Regulering</vt:lpstr>
      <vt:lpstr>Formandens beretning Jagt</vt:lpstr>
      <vt:lpstr>Formandens beretning Jagt</vt:lpstr>
      <vt:lpstr>Formandens beretning Aktiviteter</vt:lpstr>
      <vt:lpstr>Formandens beretning</vt:lpstr>
      <vt:lpstr>Dagsorden</vt:lpstr>
      <vt:lpstr>Hillerød Jagtforening</vt:lpstr>
      <vt:lpstr>PowerPoint-præsentation</vt:lpstr>
      <vt:lpstr>Balance 2017-2018</vt:lpstr>
      <vt:lpstr>Øvrige regnskabs detaljer </vt:lpstr>
      <vt:lpstr>Dagsorden</vt:lpstr>
      <vt:lpstr>Ændring af vedtægter</vt:lpstr>
      <vt:lpstr>Forslag: Regler ved Elgpokal skydning Fremsat af: Vagn Sangill</vt:lpstr>
      <vt:lpstr>Dagsorden</vt:lpstr>
      <vt:lpstr>Kontingent for 2018-2019 Forslag til kontingentsatser</vt:lpstr>
      <vt:lpstr>Budget for 2017-2018 Forslag til budget</vt:lpstr>
      <vt:lpstr>Dagsorden</vt:lpstr>
      <vt:lpstr>Bestyrelsesmedlemmer på valg</vt:lpstr>
      <vt:lpstr>Suppleanter på valg</vt:lpstr>
      <vt:lpstr>Revisorer</vt:lpstr>
      <vt:lpstr>Dagsorden</vt:lpstr>
      <vt:lpstr>Alkohol politik</vt:lpstr>
      <vt:lpstr>Dagsorden</vt:lpstr>
      <vt:lpstr>Arbejde med ny struktur i DJ Informationsmøde</vt:lpstr>
      <vt:lpstr>Kragepokalen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Hillerød Jagtforening</dc:title>
  <dc:creator>Jens Bitsch Larsen</dc:creator>
  <cp:lastModifiedBy>Ib Kammersgaard</cp:lastModifiedBy>
  <cp:revision>66</cp:revision>
  <dcterms:created xsi:type="dcterms:W3CDTF">2013-10-25T17:49:10Z</dcterms:created>
  <dcterms:modified xsi:type="dcterms:W3CDTF">2018-10-24T15:57:49Z</dcterms:modified>
</cp:coreProperties>
</file>